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64" r:id="rId3"/>
    <p:sldId id="296" r:id="rId4"/>
    <p:sldId id="293" r:id="rId5"/>
    <p:sldId id="299" r:id="rId6"/>
    <p:sldId id="276" r:id="rId7"/>
    <p:sldId id="295" r:id="rId8"/>
    <p:sldId id="298" r:id="rId9"/>
    <p:sldId id="282" r:id="rId10"/>
    <p:sldId id="297" r:id="rId11"/>
    <p:sldId id="283" r:id="rId12"/>
    <p:sldId id="285" r:id="rId13"/>
    <p:sldId id="284" r:id="rId14"/>
    <p:sldId id="286" r:id="rId15"/>
    <p:sldId id="287" r:id="rId16"/>
    <p:sldId id="289" r:id="rId17"/>
    <p:sldId id="300" r:id="rId18"/>
    <p:sldId id="292" r:id="rId19"/>
    <p:sldId id="301" r:id="rId20"/>
    <p:sldId id="291" r:id="rId21"/>
    <p:sldId id="294" r:id="rId22"/>
    <p:sldId id="288" r:id="rId2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77731" autoAdjust="0"/>
  </p:normalViewPr>
  <p:slideViewPr>
    <p:cSldViewPr showGuides="1">
      <p:cViewPr varScale="1">
        <p:scale>
          <a:sx n="74" d="100"/>
          <a:sy n="74" d="100"/>
        </p:scale>
        <p:origin x="700"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4/29/2015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4/29/2015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 thank you for being here today</a:t>
            </a:r>
          </a:p>
          <a:p>
            <a:r>
              <a:rPr lang="en-US" dirty="0" smtClean="0"/>
              <a:t>My name is Trung, I come</a:t>
            </a:r>
            <a:r>
              <a:rPr lang="en-US" baseline="0" dirty="0" smtClean="0"/>
              <a:t> from Vietnam, I hold a bachelor degree in Automation and now study in MBA program of GMU</a:t>
            </a:r>
            <a:endParaRPr lang="en-US" dirty="0" smtClean="0"/>
          </a:p>
          <a:p>
            <a:r>
              <a:rPr lang="en-US" dirty="0" smtClean="0"/>
              <a:t>today I would like to present to you my topic of</a:t>
            </a:r>
            <a:r>
              <a:rPr lang="en-US" baseline="0" dirty="0" smtClean="0"/>
              <a:t> “Influence of…”</a:t>
            </a:r>
          </a:p>
          <a:p>
            <a:endParaRPr lang="en-US" baseline="0"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383686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 will follow the index, which has purpose of study,….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72261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82898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curious from why some entrepreneurs are very successful, when the other not.</a:t>
            </a:r>
          </a:p>
          <a:p>
            <a:r>
              <a:rPr lang="en-US" baseline="0" dirty="0" smtClean="0"/>
              <a:t>Lead me to my research question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409134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examine 10 Literature, I found that the most important factors </a:t>
            </a:r>
            <a:r>
              <a:rPr lang="en-US" baseline="0" dirty="0" err="1" smtClean="0"/>
              <a:t>devided</a:t>
            </a:r>
            <a:r>
              <a:rPr lang="en-US" baseline="0" dirty="0" smtClean="0"/>
              <a:t> In two major group:</a:t>
            </a:r>
          </a:p>
          <a:p>
            <a:r>
              <a:rPr lang="en-US" baseline="0" dirty="0" smtClean="0"/>
              <a:t>Here I would like to explain that environmental factors are mainly outside factors that influence the entrepreneur, normally they cannot control it in a short time.</a:t>
            </a:r>
          </a:p>
          <a:p>
            <a:r>
              <a:rPr lang="en-US" baseline="0" dirty="0" smtClean="0"/>
              <a:t>Individual is more like </a:t>
            </a:r>
            <a:r>
              <a:rPr lang="en-US" baseline="0" dirty="0" err="1" smtClean="0"/>
              <a:t>innere</a:t>
            </a:r>
            <a:r>
              <a:rPr lang="en-US" baseline="0" dirty="0" smtClean="0"/>
              <a:t> personalities.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113518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when you are at the swimming pool, the different between you actively jump and other people push you make a huge different.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2388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typical charismatic entrepreneurs</a:t>
            </a:r>
            <a:r>
              <a:rPr lang="en-US" baseline="0" dirty="0" smtClean="0"/>
              <a:t> is Steve Job, he always create new products and lead the market.</a:t>
            </a:r>
          </a:p>
          <a:p>
            <a:r>
              <a:rPr lang="en-US" baseline="0" dirty="0" smtClean="0"/>
              <a:t>A more traditional firm owner leadership is pragmatic. The owner often believe in statistical and analytical number.</a:t>
            </a:r>
          </a:p>
          <a:p>
            <a:endParaRPr lang="en-US" baseline="0" dirty="0" smtClean="0"/>
          </a:p>
          <a:p>
            <a:r>
              <a:rPr lang="en-US" baseline="0" dirty="0" smtClean="0"/>
              <a:t>However,….</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137629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is a</a:t>
            </a:r>
            <a:r>
              <a:rPr lang="en-US" baseline="0" dirty="0" smtClean="0"/>
              <a:t> developing country with a GDP from just $2,000 USD. All the content and conditions will be much different than the U.S.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390187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4/29/2015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4/29/2015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4/29/2015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4/29/2015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4/29/2015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5940" y="2057400"/>
            <a:ext cx="8153400" cy="2435226"/>
          </a:xfrm>
        </p:spPr>
        <p:txBody>
          <a:bodyPr>
            <a:noAutofit/>
          </a:bodyPr>
          <a:lstStyle/>
          <a:p>
            <a:r>
              <a:rPr lang="en-US" sz="3200" dirty="0" smtClean="0"/>
              <a:t>THE INFLUENCE OF INDIVIDUAL CHARACTERISTICS AND ENVIRONMENTAL FACTORS ON THE SUCCESS OF YOUNG </a:t>
            </a:r>
            <a:r>
              <a:rPr lang="en-US" sz="3200" dirty="0" smtClean="0"/>
              <a:t>ENTREPRENEURS </a:t>
            </a:r>
            <a:endParaRPr lang="en-US" sz="3200" dirty="0"/>
          </a:p>
        </p:txBody>
      </p:sp>
      <p:sp>
        <p:nvSpPr>
          <p:cNvPr id="3" name="Subtitle 2"/>
          <p:cNvSpPr>
            <a:spLocks noGrp="1"/>
          </p:cNvSpPr>
          <p:nvPr>
            <p:ph type="subTitle" idx="1"/>
          </p:nvPr>
        </p:nvSpPr>
        <p:spPr>
          <a:xfrm>
            <a:off x="3735940" y="4953000"/>
            <a:ext cx="7008574" cy="1244600"/>
          </a:xfrm>
        </p:spPr>
        <p:txBody>
          <a:bodyPr>
            <a:normAutofit/>
          </a:bodyPr>
          <a:lstStyle/>
          <a:p>
            <a:r>
              <a:rPr lang="en-US" sz="2000" b="1" dirty="0" smtClean="0"/>
              <a:t>Trung Hoang</a:t>
            </a:r>
            <a:r>
              <a:rPr lang="en-US" sz="2000" dirty="0" smtClean="0"/>
              <a:t/>
            </a:r>
            <a:br>
              <a:rPr lang="en-US" sz="2000" dirty="0" smtClean="0"/>
            </a:br>
            <a:r>
              <a:rPr lang="en-US" sz="2000" dirty="0" smtClean="0"/>
              <a:t>Master of Business Administration</a:t>
            </a:r>
            <a:endParaRPr lang="en-US" sz="2000" dirty="0"/>
          </a:p>
        </p:txBody>
      </p:sp>
      <p:sp>
        <p:nvSpPr>
          <p:cNvPr id="4" name="TextBox 3"/>
          <p:cNvSpPr txBox="1"/>
          <p:nvPr/>
        </p:nvSpPr>
        <p:spPr>
          <a:xfrm>
            <a:off x="3735940" y="457200"/>
            <a:ext cx="8073472" cy="1569660"/>
          </a:xfrm>
          <a:prstGeom prst="rect">
            <a:avLst/>
          </a:prstGeom>
          <a:noFill/>
        </p:spPr>
        <p:txBody>
          <a:bodyPr wrap="square" rtlCol="0">
            <a:spAutoFit/>
          </a:bodyPr>
          <a:lstStyle/>
          <a:p>
            <a:r>
              <a:rPr lang="en-US" sz="2800" dirty="0"/>
              <a:t>INTO-Mason Multidisciplinary </a:t>
            </a:r>
            <a:r>
              <a:rPr lang="en-US" sz="2800" dirty="0" smtClean="0"/>
              <a:t>Colloquium</a:t>
            </a:r>
          </a:p>
          <a:p>
            <a:r>
              <a:rPr lang="en-US" sz="2000" dirty="0"/>
              <a:t>Johnson Center, Room A</a:t>
            </a:r>
          </a:p>
          <a:p>
            <a:r>
              <a:rPr lang="en-US" sz="2000" dirty="0" smtClean="0"/>
              <a:t>April 29</a:t>
            </a:r>
            <a:r>
              <a:rPr lang="en-US" sz="2000" baseline="30000" dirty="0" smtClean="0"/>
              <a:t>th</a:t>
            </a:r>
            <a:r>
              <a:rPr lang="en-US" sz="2000" dirty="0" smtClean="0"/>
              <a:t> 2015</a:t>
            </a:r>
          </a:p>
          <a:p>
            <a:r>
              <a:rPr lang="en-US" sz="2800" dirty="0" smtClean="0"/>
              <a:t> </a:t>
            </a:r>
            <a:endParaRPr lang="en-US" sz="28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 from Literature Review</a:t>
            </a:r>
          </a:p>
        </p:txBody>
      </p:sp>
      <p:sp>
        <p:nvSpPr>
          <p:cNvPr id="7" name="Text Placeholder 6"/>
          <p:cNvSpPr>
            <a:spLocks noGrp="1"/>
          </p:cNvSpPr>
          <p:nvPr>
            <p:ph type="body" idx="1"/>
          </p:nvPr>
        </p:nvSpPr>
        <p:spPr/>
        <p:txBody>
          <a:bodyPr/>
          <a:lstStyle/>
          <a:p>
            <a:r>
              <a:rPr lang="en-US" sz="2800" dirty="0" smtClean="0"/>
              <a:t>Environmental Factors</a:t>
            </a:r>
            <a:endParaRPr lang="en-US" sz="2800" dirty="0"/>
          </a:p>
        </p:txBody>
      </p:sp>
      <p:sp>
        <p:nvSpPr>
          <p:cNvPr id="8" name="Content Placeholder 7"/>
          <p:cNvSpPr>
            <a:spLocks noGrp="1"/>
          </p:cNvSpPr>
          <p:nvPr>
            <p:ph sz="half" idx="2"/>
          </p:nvPr>
        </p:nvSpPr>
        <p:spPr/>
        <p:txBody>
          <a:bodyPr>
            <a:normAutofit/>
          </a:bodyPr>
          <a:lstStyle/>
          <a:p>
            <a:pPr>
              <a:lnSpc>
                <a:spcPct val="150000"/>
              </a:lnSpc>
            </a:pPr>
            <a:r>
              <a:rPr lang="en-US" sz="2400" dirty="0"/>
              <a:t>Age of owners </a:t>
            </a:r>
          </a:p>
          <a:p>
            <a:pPr>
              <a:lnSpc>
                <a:spcPct val="150000"/>
              </a:lnSpc>
            </a:pPr>
            <a:r>
              <a:rPr lang="en-US" sz="2400" dirty="0" smtClean="0"/>
              <a:t>Education and experience</a:t>
            </a:r>
          </a:p>
        </p:txBody>
      </p:sp>
      <p:sp>
        <p:nvSpPr>
          <p:cNvPr id="9" name="Text Placeholder 8"/>
          <p:cNvSpPr>
            <a:spLocks noGrp="1"/>
          </p:cNvSpPr>
          <p:nvPr>
            <p:ph type="body" sz="quarter" idx="3"/>
          </p:nvPr>
        </p:nvSpPr>
        <p:spPr/>
        <p:txBody>
          <a:bodyPr/>
          <a:lstStyle/>
          <a:p>
            <a:r>
              <a:rPr lang="en-US" sz="2800" dirty="0" smtClean="0"/>
              <a:t>Individual Characteristics</a:t>
            </a:r>
            <a:endParaRPr lang="en-US" sz="2800" dirty="0"/>
          </a:p>
        </p:txBody>
      </p:sp>
      <p:sp>
        <p:nvSpPr>
          <p:cNvPr id="10" name="Content Placeholder 9"/>
          <p:cNvSpPr>
            <a:spLocks noGrp="1"/>
          </p:cNvSpPr>
          <p:nvPr>
            <p:ph sz="quarter" idx="4"/>
          </p:nvPr>
        </p:nvSpPr>
        <p:spPr/>
        <p:txBody>
          <a:bodyPr>
            <a:normAutofit/>
          </a:bodyPr>
          <a:lstStyle/>
          <a:p>
            <a:pPr>
              <a:lnSpc>
                <a:spcPct val="150000"/>
              </a:lnSpc>
            </a:pPr>
            <a:r>
              <a:rPr lang="en-US" sz="2400" dirty="0" smtClean="0"/>
              <a:t>Push </a:t>
            </a:r>
            <a:r>
              <a:rPr lang="en-US" sz="2400" dirty="0"/>
              <a:t>versus pull </a:t>
            </a:r>
            <a:r>
              <a:rPr lang="en-US" sz="2400" dirty="0" smtClean="0"/>
              <a:t>motivations</a:t>
            </a:r>
          </a:p>
          <a:p>
            <a:pPr>
              <a:lnSpc>
                <a:spcPct val="150000"/>
              </a:lnSpc>
            </a:pPr>
            <a:r>
              <a:rPr lang="fr-FR" sz="2400" dirty="0" smtClean="0"/>
              <a:t>Type of leadership:</a:t>
            </a:r>
          </a:p>
          <a:p>
            <a:pPr marL="0" indent="0">
              <a:lnSpc>
                <a:spcPct val="150000"/>
              </a:lnSpc>
              <a:buNone/>
            </a:pPr>
            <a:r>
              <a:rPr lang="fr-FR" sz="2400" dirty="0" err="1" smtClean="0"/>
              <a:t>Charismatic</a:t>
            </a:r>
            <a:r>
              <a:rPr lang="fr-FR" sz="2400" dirty="0" smtClean="0"/>
              <a:t> </a:t>
            </a:r>
            <a:r>
              <a:rPr lang="fr-FR" sz="2400" dirty="0"/>
              <a:t>versus </a:t>
            </a:r>
            <a:r>
              <a:rPr lang="fr-FR" sz="2400" dirty="0" err="1"/>
              <a:t>pragmatic</a:t>
            </a:r>
            <a:r>
              <a:rPr lang="fr-FR" sz="2400" dirty="0"/>
              <a:t> entrepreneurs </a:t>
            </a:r>
            <a:endParaRPr lang="en-US" sz="2400" dirty="0"/>
          </a:p>
        </p:txBody>
      </p:sp>
    </p:spTree>
    <p:extLst>
      <p:ext uri="{BB962C8B-B14F-4D97-AF65-F5344CB8AC3E}">
        <p14:creationId xmlns:p14="http://schemas.microsoft.com/office/powerpoint/2010/main" val="24371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5212" y="-228600"/>
            <a:ext cx="10668000" cy="1397000"/>
          </a:xfrm>
        </p:spPr>
        <p:txBody>
          <a:bodyPr/>
          <a:lstStyle/>
          <a:p>
            <a:r>
              <a:rPr lang="en-US" dirty="0"/>
              <a:t>Environmental factors</a:t>
            </a:r>
            <a:r>
              <a:rPr lang="en-US" dirty="0" smtClean="0"/>
              <a:t>: Age of owners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212" y="1168400"/>
            <a:ext cx="5136136" cy="5156200"/>
          </a:xfrm>
          <a:prstGeom prst="rect">
            <a:avLst/>
          </a:prstGeom>
        </p:spPr>
      </p:pic>
      <p:sp>
        <p:nvSpPr>
          <p:cNvPr id="4" name="TextBox 3"/>
          <p:cNvSpPr txBox="1"/>
          <p:nvPr/>
        </p:nvSpPr>
        <p:spPr>
          <a:xfrm>
            <a:off x="6627812" y="1295400"/>
            <a:ext cx="4953000"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t>Ray Kroc established Mc Donald at age 52</a:t>
            </a:r>
          </a:p>
          <a:p>
            <a:pPr marL="342900" indent="-342900">
              <a:lnSpc>
                <a:spcPct val="150000"/>
              </a:lnSpc>
              <a:buFont typeface="Arial" panose="020B0604020202020204" pitchFamily="34" charset="0"/>
              <a:buChar char="•"/>
            </a:pPr>
            <a:r>
              <a:rPr lang="en-US" sz="2000" dirty="0"/>
              <a:t>Colonel Harland David </a:t>
            </a:r>
            <a:r>
              <a:rPr lang="en-US" sz="2000" dirty="0" smtClean="0"/>
              <a:t>Sanders opened KFC at age 40</a:t>
            </a:r>
          </a:p>
          <a:p>
            <a:pPr marL="342900" indent="-342900">
              <a:lnSpc>
                <a:spcPct val="150000"/>
              </a:lnSpc>
              <a:buFont typeface="Arial" panose="020B0604020202020204" pitchFamily="34" charset="0"/>
              <a:buChar char="•"/>
            </a:pPr>
            <a:r>
              <a:rPr lang="en-US" sz="2000" dirty="0" smtClean="0"/>
              <a:t>J.K. Rowling is a jobless single mom at age 31</a:t>
            </a:r>
            <a:endParaRPr lang="en-US" sz="2000" dirty="0"/>
          </a:p>
        </p:txBody>
      </p:sp>
      <p:sp>
        <p:nvSpPr>
          <p:cNvPr id="5" name="TextBox 4"/>
          <p:cNvSpPr txBox="1"/>
          <p:nvPr/>
        </p:nvSpPr>
        <p:spPr>
          <a:xfrm>
            <a:off x="3427412" y="6282323"/>
            <a:ext cx="4495800" cy="307777"/>
          </a:xfrm>
          <a:prstGeom prst="rect">
            <a:avLst/>
          </a:prstGeom>
          <a:noFill/>
        </p:spPr>
        <p:txBody>
          <a:bodyPr wrap="square" rtlCol="0">
            <a:spAutoFit/>
          </a:bodyPr>
          <a:lstStyle/>
          <a:p>
            <a:r>
              <a:rPr lang="en-US" sz="1400" dirty="0" smtClean="0"/>
              <a:t>       (</a:t>
            </a:r>
            <a:r>
              <a:rPr lang="en-US" sz="1400" dirty="0" err="1"/>
              <a:t>Fundersandfounders</a:t>
            </a:r>
            <a:r>
              <a:rPr lang="en-US" sz="1400" dirty="0"/>
              <a:t>, 2015</a:t>
            </a:r>
            <a:r>
              <a:rPr lang="en-US" sz="1400" dirty="0" smtClean="0"/>
              <a:t>)</a:t>
            </a:r>
            <a:endParaRPr lang="en-US" sz="1400" dirty="0"/>
          </a:p>
        </p:txBody>
      </p:sp>
    </p:spTree>
    <p:extLst>
      <p:ext uri="{BB962C8B-B14F-4D97-AF65-F5344CB8AC3E}">
        <p14:creationId xmlns:p14="http://schemas.microsoft.com/office/powerpoint/2010/main" val="45101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24" y="3207289"/>
            <a:ext cx="4800600" cy="2934612"/>
          </a:xfrm>
        </p:spPr>
      </p:pic>
      <p:sp>
        <p:nvSpPr>
          <p:cNvPr id="12" name="TextBox 11"/>
          <p:cNvSpPr txBox="1"/>
          <p:nvPr/>
        </p:nvSpPr>
        <p:spPr>
          <a:xfrm>
            <a:off x="379412" y="1676400"/>
            <a:ext cx="5029200" cy="1631216"/>
          </a:xfrm>
          <a:prstGeom prst="rect">
            <a:avLst/>
          </a:prstGeom>
          <a:noFill/>
        </p:spPr>
        <p:txBody>
          <a:bodyPr wrap="square" rtlCol="0">
            <a:spAutoFit/>
          </a:bodyPr>
          <a:lstStyle/>
          <a:p>
            <a:r>
              <a:rPr lang="en-US" b="1" dirty="0" smtClean="0"/>
              <a:t>Too young?</a:t>
            </a:r>
          </a:p>
          <a:p>
            <a:pPr marL="342900" indent="-342900">
              <a:lnSpc>
                <a:spcPct val="150000"/>
              </a:lnSpc>
              <a:buFont typeface="Arial"/>
              <a:buChar char="•"/>
            </a:pPr>
            <a:r>
              <a:rPr lang="en-US" sz="2000" dirty="0" smtClean="0"/>
              <a:t>Lack of essential managerial </a:t>
            </a:r>
            <a:r>
              <a:rPr lang="en-US" sz="2000" dirty="0"/>
              <a:t>experience </a:t>
            </a:r>
            <a:endParaRPr lang="en-US" sz="2000" dirty="0" smtClean="0"/>
          </a:p>
          <a:p>
            <a:r>
              <a:rPr lang="en-US" sz="1600" dirty="0" smtClean="0"/>
              <a:t>	</a:t>
            </a:r>
            <a:r>
              <a:rPr lang="en-US" sz="1400" dirty="0" smtClean="0"/>
              <a:t>                  (</a:t>
            </a:r>
            <a:r>
              <a:rPr lang="en-US" sz="1400" dirty="0" err="1" smtClean="0"/>
              <a:t>Miettinen</a:t>
            </a:r>
            <a:r>
              <a:rPr lang="en-US" sz="1400" dirty="0" smtClean="0"/>
              <a:t> </a:t>
            </a:r>
            <a:r>
              <a:rPr lang="en-US" sz="1400" dirty="0"/>
              <a:t>&amp; </a:t>
            </a:r>
            <a:r>
              <a:rPr lang="en-US" sz="1400" dirty="0" smtClean="0"/>
              <a:t>Littunen,2012</a:t>
            </a:r>
            <a:r>
              <a:rPr lang="en-US" sz="1400" dirty="0"/>
              <a:t>)</a:t>
            </a:r>
          </a:p>
        </p:txBody>
      </p:sp>
      <p:sp>
        <p:nvSpPr>
          <p:cNvPr id="13" name="TextBox 12"/>
          <p:cNvSpPr txBox="1"/>
          <p:nvPr/>
        </p:nvSpPr>
        <p:spPr>
          <a:xfrm>
            <a:off x="6170612" y="1676399"/>
            <a:ext cx="5562600" cy="2554545"/>
          </a:xfrm>
          <a:prstGeom prst="rect">
            <a:avLst/>
          </a:prstGeom>
          <a:noFill/>
        </p:spPr>
        <p:txBody>
          <a:bodyPr wrap="square" rtlCol="0">
            <a:spAutoFit/>
          </a:bodyPr>
          <a:lstStyle/>
          <a:p>
            <a:r>
              <a:rPr lang="en-US" b="1" dirty="0" smtClean="0"/>
              <a:t>Too old?</a:t>
            </a:r>
          </a:p>
          <a:p>
            <a:pPr marL="342900" indent="-342900">
              <a:lnSpc>
                <a:spcPct val="150000"/>
              </a:lnSpc>
              <a:buFont typeface="Arial" panose="020B0604020202020204" pitchFamily="34" charset="0"/>
              <a:buChar char="•"/>
            </a:pPr>
            <a:r>
              <a:rPr lang="en-US" sz="2000" dirty="0" smtClean="0"/>
              <a:t>Difficulty adapting to the </a:t>
            </a:r>
            <a:r>
              <a:rPr lang="en-US" sz="2000" dirty="0"/>
              <a:t>changing </a:t>
            </a:r>
            <a:r>
              <a:rPr lang="en-US" sz="2000" dirty="0" smtClean="0"/>
              <a:t>business environment</a:t>
            </a:r>
          </a:p>
          <a:p>
            <a:pPr marL="342900" indent="-342900">
              <a:lnSpc>
                <a:spcPct val="150000"/>
              </a:lnSpc>
              <a:buFont typeface="Arial" panose="020B0604020202020204" pitchFamily="34" charset="0"/>
              <a:buChar char="•"/>
            </a:pPr>
            <a:r>
              <a:rPr lang="en-US" sz="2000" dirty="0" smtClean="0"/>
              <a:t>Health problems</a:t>
            </a:r>
          </a:p>
          <a:p>
            <a:r>
              <a:rPr lang="en-US" sz="1600" dirty="0" smtClean="0"/>
              <a:t>	                               </a:t>
            </a:r>
            <a:r>
              <a:rPr lang="en-US" sz="1400" dirty="0" smtClean="0"/>
              <a:t>(</a:t>
            </a:r>
            <a:r>
              <a:rPr lang="en-US" sz="1400" dirty="0" err="1"/>
              <a:t>Miettinen</a:t>
            </a:r>
            <a:r>
              <a:rPr lang="en-US" sz="1400" dirty="0"/>
              <a:t> &amp; Littunen,2012)</a:t>
            </a:r>
            <a:endParaRPr lang="en-US" sz="1400" dirty="0" smtClean="0"/>
          </a:p>
          <a:p>
            <a:pPr marL="342900" indent="-342900">
              <a:buFont typeface="Arial" panose="020B0604020202020204" pitchFamily="34" charset="0"/>
              <a:buChar char="•"/>
            </a:pPr>
            <a:endParaRPr lang="en-US" dirty="0"/>
          </a:p>
        </p:txBody>
      </p:sp>
      <p:sp>
        <p:nvSpPr>
          <p:cNvPr id="14" name="Right Arrow 13"/>
          <p:cNvSpPr/>
          <p:nvPr/>
        </p:nvSpPr>
        <p:spPr>
          <a:xfrm>
            <a:off x="5743366" y="4554403"/>
            <a:ext cx="574745" cy="322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23012" y="4419600"/>
            <a:ext cx="5410200" cy="2246769"/>
          </a:xfrm>
          <a:prstGeom prst="rect">
            <a:avLst/>
          </a:prstGeom>
          <a:noFill/>
        </p:spPr>
        <p:txBody>
          <a:bodyPr wrap="square" rtlCol="0">
            <a:spAutoFit/>
          </a:bodyPr>
          <a:lstStyle/>
          <a:p>
            <a:pPr>
              <a:lnSpc>
                <a:spcPct val="150000"/>
              </a:lnSpc>
            </a:pPr>
            <a:r>
              <a:rPr lang="en-US" sz="2000" dirty="0" smtClean="0"/>
              <a:t>Middle-aged firm owners </a:t>
            </a:r>
            <a:r>
              <a:rPr lang="en-US" sz="2000" b="1" dirty="0"/>
              <a:t>from 30-49 years</a:t>
            </a:r>
            <a:r>
              <a:rPr lang="en-US" sz="2000" dirty="0"/>
              <a:t> old tend </a:t>
            </a:r>
            <a:r>
              <a:rPr lang="en-US" sz="2000" dirty="0" smtClean="0"/>
              <a:t>to be most successful at maintaining and growing their start-ups</a:t>
            </a:r>
          </a:p>
          <a:p>
            <a:pPr lvl="0"/>
            <a:r>
              <a:rPr lang="en-US" sz="1600" dirty="0">
                <a:solidFill>
                  <a:srgbClr val="374C81"/>
                </a:solidFill>
              </a:rPr>
              <a:t>	</a:t>
            </a:r>
            <a:r>
              <a:rPr lang="en-US" sz="1400" dirty="0">
                <a:solidFill>
                  <a:srgbClr val="374C81"/>
                </a:solidFill>
              </a:rPr>
              <a:t>                  </a:t>
            </a:r>
            <a:r>
              <a:rPr lang="en-US" sz="1400" dirty="0" smtClean="0">
                <a:solidFill>
                  <a:srgbClr val="374C81"/>
                </a:solidFill>
              </a:rPr>
              <a:t>             (</a:t>
            </a:r>
            <a:r>
              <a:rPr lang="en-US" sz="1400" dirty="0" err="1">
                <a:solidFill>
                  <a:srgbClr val="374C81"/>
                </a:solidFill>
              </a:rPr>
              <a:t>Miettinen</a:t>
            </a:r>
            <a:r>
              <a:rPr lang="en-US" sz="1400" dirty="0">
                <a:solidFill>
                  <a:srgbClr val="374C81"/>
                </a:solidFill>
              </a:rPr>
              <a:t> &amp; Littunen,2012</a:t>
            </a:r>
            <a:r>
              <a:rPr lang="en-US" sz="1400" dirty="0" smtClean="0">
                <a:solidFill>
                  <a:srgbClr val="374C81"/>
                </a:solidFill>
              </a:rPr>
              <a:t>)</a:t>
            </a:r>
          </a:p>
          <a:p>
            <a:pPr lvl="0"/>
            <a:r>
              <a:rPr lang="en-US" sz="1400" dirty="0" smtClean="0">
                <a:solidFill>
                  <a:srgbClr val="374C81"/>
                </a:solidFill>
              </a:rPr>
              <a:t>			       (</a:t>
            </a:r>
            <a:r>
              <a:rPr lang="en-US" sz="1400" dirty="0" err="1" smtClean="0">
                <a:solidFill>
                  <a:srgbClr val="374C81"/>
                </a:solidFill>
              </a:rPr>
              <a:t>Honj</a:t>
            </a:r>
            <a:r>
              <a:rPr lang="en-US" sz="1400" dirty="0" smtClean="0">
                <a:solidFill>
                  <a:srgbClr val="374C81"/>
                </a:solidFill>
              </a:rPr>
              <a:t>, 2004)</a:t>
            </a:r>
            <a:endParaRPr lang="en-US" sz="1400" dirty="0">
              <a:solidFill>
                <a:srgbClr val="374C81"/>
              </a:solidFill>
            </a:endParaRPr>
          </a:p>
          <a:p>
            <a:endParaRPr lang="en-US" sz="2000" dirty="0" smtClean="0"/>
          </a:p>
        </p:txBody>
      </p:sp>
      <p:sp>
        <p:nvSpPr>
          <p:cNvPr id="8" name="Title 6"/>
          <p:cNvSpPr txBox="1">
            <a:spLocks/>
          </p:cNvSpPr>
          <p:nvPr/>
        </p:nvSpPr>
        <p:spPr>
          <a:xfrm>
            <a:off x="1065212" y="-228600"/>
            <a:ext cx="10668000" cy="13970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r>
              <a:rPr lang="en-US" dirty="0" smtClean="0"/>
              <a:t>Environmental factors: Age of owners</a:t>
            </a:r>
            <a:endParaRPr lang="en-US" dirty="0"/>
          </a:p>
        </p:txBody>
      </p:sp>
    </p:spTree>
    <p:extLst>
      <p:ext uri="{BB962C8B-B14F-4D97-AF65-F5344CB8AC3E}">
        <p14:creationId xmlns:p14="http://schemas.microsoft.com/office/powerpoint/2010/main" val="266774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Factors: </a:t>
            </a:r>
            <a:br>
              <a:rPr lang="en-US" dirty="0" smtClean="0"/>
            </a:br>
            <a:r>
              <a:rPr lang="en-US" dirty="0" smtClean="0"/>
              <a:t>Education </a:t>
            </a:r>
            <a:r>
              <a:rPr lang="en-US" dirty="0"/>
              <a:t>and </a:t>
            </a:r>
            <a:r>
              <a:rPr lang="en-US" dirty="0" smtClean="0"/>
              <a:t>Experience</a:t>
            </a:r>
            <a:endParaRPr lang="en-US" dirty="0"/>
          </a:p>
        </p:txBody>
      </p:sp>
      <p:sp>
        <p:nvSpPr>
          <p:cNvPr id="6" name="Text Placeholder 5"/>
          <p:cNvSpPr>
            <a:spLocks noGrp="1"/>
          </p:cNvSpPr>
          <p:nvPr>
            <p:ph type="body" idx="1"/>
          </p:nvPr>
        </p:nvSpPr>
        <p:spPr>
          <a:xfrm>
            <a:off x="303212" y="1608836"/>
            <a:ext cx="5791201" cy="512064"/>
          </a:xfrm>
        </p:spPr>
        <p:txBody>
          <a:bodyPr/>
          <a:lstStyle/>
          <a:p>
            <a:r>
              <a:rPr lang="en-US" sz="2800" dirty="0" smtClean="0"/>
              <a:t>Education</a:t>
            </a:r>
            <a:endParaRPr lang="en-US" sz="2800" dirty="0"/>
          </a:p>
        </p:txBody>
      </p:sp>
      <p:sp>
        <p:nvSpPr>
          <p:cNvPr id="7" name="Content Placeholder 6"/>
          <p:cNvSpPr>
            <a:spLocks noGrp="1"/>
          </p:cNvSpPr>
          <p:nvPr>
            <p:ph sz="half" idx="2"/>
          </p:nvPr>
        </p:nvSpPr>
        <p:spPr>
          <a:xfrm>
            <a:off x="303212" y="2209800"/>
            <a:ext cx="5791201" cy="5715000"/>
          </a:xfrm>
        </p:spPr>
        <p:txBody>
          <a:bodyPr>
            <a:normAutofit fontScale="32500" lnSpcReduction="20000"/>
          </a:bodyPr>
          <a:lstStyle/>
          <a:p>
            <a:pPr>
              <a:lnSpc>
                <a:spcPct val="150000"/>
              </a:lnSpc>
            </a:pPr>
            <a:r>
              <a:rPr lang="en-US" sz="5500" dirty="0" smtClean="0"/>
              <a:t>Education of owners plays </a:t>
            </a:r>
            <a:r>
              <a:rPr lang="en-US" sz="5500" dirty="0"/>
              <a:t>an important role in business </a:t>
            </a:r>
            <a:r>
              <a:rPr lang="en-US" sz="5500" dirty="0" smtClean="0"/>
              <a:t>growth and survival</a:t>
            </a:r>
          </a:p>
          <a:p>
            <a:pPr marL="1706581" lvl="5" indent="0">
              <a:lnSpc>
                <a:spcPct val="150000"/>
              </a:lnSpc>
              <a:buNone/>
            </a:pPr>
            <a:r>
              <a:rPr lang="en-US" sz="4300" dirty="0"/>
              <a:t> </a:t>
            </a:r>
            <a:r>
              <a:rPr lang="en-US" sz="4300" dirty="0" smtClean="0"/>
              <a:t>         (</a:t>
            </a:r>
            <a:r>
              <a:rPr lang="en-US" sz="4300" dirty="0" err="1" smtClean="0"/>
              <a:t>Miettinen</a:t>
            </a:r>
            <a:r>
              <a:rPr lang="en-US" sz="4300" dirty="0" smtClean="0"/>
              <a:t> </a:t>
            </a:r>
            <a:r>
              <a:rPr lang="en-US" sz="4300" dirty="0"/>
              <a:t>&amp; </a:t>
            </a:r>
            <a:r>
              <a:rPr lang="en-US" sz="4300" dirty="0" err="1" smtClean="0"/>
              <a:t>Littunen</a:t>
            </a:r>
            <a:r>
              <a:rPr lang="en-US" sz="4300" dirty="0" smtClean="0"/>
              <a:t>, 2012)(</a:t>
            </a:r>
            <a:r>
              <a:rPr lang="en-US" sz="4300" dirty="0" err="1" smtClean="0"/>
              <a:t>Honj</a:t>
            </a:r>
            <a:r>
              <a:rPr lang="en-US" sz="4300" dirty="0" smtClean="0"/>
              <a:t>, 2004</a:t>
            </a:r>
            <a:r>
              <a:rPr lang="en-US" sz="4300" dirty="0"/>
              <a:t>)</a:t>
            </a:r>
          </a:p>
          <a:p>
            <a:pPr>
              <a:lnSpc>
                <a:spcPct val="150000"/>
              </a:lnSpc>
            </a:pPr>
            <a:r>
              <a:rPr lang="en-US" sz="5500" dirty="0" smtClean="0"/>
              <a:t>Entrepreneurs </a:t>
            </a:r>
            <a:r>
              <a:rPr lang="en-US" sz="5500" dirty="0"/>
              <a:t>with master's degrees outperformed those with </a:t>
            </a:r>
            <a:r>
              <a:rPr lang="en-US" sz="5500" dirty="0" err="1"/>
              <a:t>Ph.D</a:t>
            </a:r>
            <a:r>
              <a:rPr lang="en-US" sz="5500" dirty="0"/>
              <a:t> degrees </a:t>
            </a:r>
            <a:r>
              <a:rPr lang="en-US" sz="1900" dirty="0" smtClean="0"/>
              <a:t>			</a:t>
            </a:r>
            <a:r>
              <a:rPr lang="en-US" sz="1700" dirty="0" smtClean="0"/>
              <a:t>                  		      	</a:t>
            </a:r>
            <a:r>
              <a:rPr lang="en-US" sz="1400" dirty="0" smtClean="0"/>
              <a:t>	                                                                    </a:t>
            </a:r>
            <a:r>
              <a:rPr lang="en-US" sz="4300" dirty="0" smtClean="0"/>
              <a:t>(</a:t>
            </a:r>
            <a:r>
              <a:rPr lang="en-US" sz="4300" dirty="0" err="1"/>
              <a:t>Sapienza</a:t>
            </a:r>
            <a:r>
              <a:rPr lang="en-US" sz="4300" dirty="0"/>
              <a:t> et al.,1998)</a:t>
            </a:r>
            <a:endParaRPr lang="en-US" sz="4300" dirty="0" smtClean="0"/>
          </a:p>
          <a:p>
            <a:pPr>
              <a:lnSpc>
                <a:spcPct val="150000"/>
              </a:lnSpc>
            </a:pPr>
            <a:r>
              <a:rPr lang="en-US" sz="5500" dirty="0" smtClean="0"/>
              <a:t>In Vietnam </a:t>
            </a:r>
            <a:r>
              <a:rPr lang="en-US" sz="5500" dirty="0"/>
              <a:t>and China, </a:t>
            </a:r>
            <a:r>
              <a:rPr lang="en-US" sz="5500" dirty="0" smtClean="0"/>
              <a:t>only 20</a:t>
            </a:r>
            <a:r>
              <a:rPr lang="en-US" sz="5500" dirty="0"/>
              <a:t>% of entrepreneurs from successful companies completed colleges or graduate </a:t>
            </a:r>
            <a:r>
              <a:rPr lang="en-US" sz="5500" dirty="0" smtClean="0"/>
              <a:t>schools</a:t>
            </a:r>
          </a:p>
          <a:p>
            <a:pPr marL="0" indent="0">
              <a:lnSpc>
                <a:spcPct val="150000"/>
              </a:lnSpc>
              <a:buNone/>
            </a:pPr>
            <a:r>
              <a:rPr lang="en-US" sz="2900" dirty="0" smtClean="0"/>
              <a:t>		                                       </a:t>
            </a:r>
            <a:r>
              <a:rPr lang="en-US" sz="4300" dirty="0" smtClean="0"/>
              <a:t>(</a:t>
            </a:r>
            <a:r>
              <a:rPr lang="en-US" sz="4300" dirty="0" err="1" smtClean="0"/>
              <a:t>Perri</a:t>
            </a:r>
            <a:r>
              <a:rPr lang="en-US" sz="4300" dirty="0" smtClean="0"/>
              <a:t> </a:t>
            </a:r>
            <a:r>
              <a:rPr lang="en-US" sz="4300" dirty="0"/>
              <a:t>and </a:t>
            </a:r>
            <a:r>
              <a:rPr lang="en-US" sz="4300" dirty="0" smtClean="0"/>
              <a:t>Chu, 2012)</a:t>
            </a:r>
            <a:endParaRPr lang="en-US" sz="2800" dirty="0"/>
          </a:p>
        </p:txBody>
      </p:sp>
      <p:sp>
        <p:nvSpPr>
          <p:cNvPr id="8" name="Text Placeholder 7"/>
          <p:cNvSpPr>
            <a:spLocks noGrp="1"/>
          </p:cNvSpPr>
          <p:nvPr>
            <p:ph type="body" sz="quarter" idx="3"/>
          </p:nvPr>
        </p:nvSpPr>
        <p:spPr/>
        <p:txBody>
          <a:bodyPr>
            <a:normAutofit lnSpcReduction="10000"/>
          </a:bodyPr>
          <a:lstStyle/>
          <a:p>
            <a:r>
              <a:rPr lang="en-US" sz="2800" dirty="0" smtClean="0"/>
              <a:t>Experience</a:t>
            </a:r>
            <a:endParaRPr lang="en-US" sz="2800" dirty="0"/>
          </a:p>
        </p:txBody>
      </p:sp>
      <p:sp>
        <p:nvSpPr>
          <p:cNvPr id="9" name="Content Placeholder 8"/>
          <p:cNvSpPr>
            <a:spLocks noGrp="1"/>
          </p:cNvSpPr>
          <p:nvPr>
            <p:ph sz="quarter" idx="4"/>
          </p:nvPr>
        </p:nvSpPr>
        <p:spPr>
          <a:xfrm>
            <a:off x="6297558" y="2209800"/>
            <a:ext cx="5283253" cy="4648200"/>
          </a:xfrm>
        </p:spPr>
        <p:txBody>
          <a:bodyPr>
            <a:noAutofit/>
          </a:bodyPr>
          <a:lstStyle/>
          <a:p>
            <a:pPr>
              <a:lnSpc>
                <a:spcPct val="160000"/>
              </a:lnSpc>
            </a:pPr>
            <a:r>
              <a:rPr lang="en-US" sz="1800" b="1" dirty="0" smtClean="0"/>
              <a:t>Specific </a:t>
            </a:r>
            <a:r>
              <a:rPr lang="en-US" sz="1800" b="1" dirty="0"/>
              <a:t>human </a:t>
            </a:r>
            <a:r>
              <a:rPr lang="en-US" sz="1800" b="1" dirty="0" smtClean="0"/>
              <a:t>capital:</a:t>
            </a:r>
            <a:r>
              <a:rPr lang="en-US" sz="1800" dirty="0" smtClean="0"/>
              <a:t> education </a:t>
            </a:r>
            <a:r>
              <a:rPr lang="en-US" sz="1800" dirty="0"/>
              <a:t>and professional </a:t>
            </a:r>
            <a:r>
              <a:rPr lang="en-US" sz="1800" dirty="0" smtClean="0"/>
              <a:t>experience in </a:t>
            </a:r>
            <a:r>
              <a:rPr lang="en-US" sz="1800" dirty="0"/>
              <a:t>the field </a:t>
            </a:r>
            <a:r>
              <a:rPr lang="en-US" sz="1800" dirty="0" smtClean="0"/>
              <a:t>in which </a:t>
            </a:r>
            <a:r>
              <a:rPr lang="en-US" sz="1800" dirty="0"/>
              <a:t>the entrepreneurs open their </a:t>
            </a:r>
            <a:r>
              <a:rPr lang="en-US" sz="1800" dirty="0" smtClean="0"/>
              <a:t>firms</a:t>
            </a:r>
          </a:p>
          <a:p>
            <a:pPr>
              <a:lnSpc>
                <a:spcPct val="160000"/>
              </a:lnSpc>
            </a:pPr>
            <a:r>
              <a:rPr lang="en-US" sz="1800" b="1" dirty="0" smtClean="0"/>
              <a:t>Generic experience:</a:t>
            </a:r>
            <a:r>
              <a:rPr lang="en-US" sz="1800" dirty="0" smtClean="0"/>
              <a:t> working </a:t>
            </a:r>
            <a:r>
              <a:rPr lang="en-US" sz="1800" dirty="0"/>
              <a:t>experience gained by founders in other </a:t>
            </a:r>
            <a:r>
              <a:rPr lang="en-US" sz="1800" dirty="0" smtClean="0"/>
              <a:t>sectors</a:t>
            </a:r>
          </a:p>
          <a:p>
            <a:pPr>
              <a:lnSpc>
                <a:spcPct val="160000"/>
              </a:lnSpc>
            </a:pPr>
            <a:r>
              <a:rPr lang="en-US" sz="1800" dirty="0" smtClean="0"/>
              <a:t>In order to run businesses effectively, </a:t>
            </a:r>
            <a:r>
              <a:rPr lang="en-US" sz="1800" b="1" dirty="0"/>
              <a:t>s</a:t>
            </a:r>
            <a:r>
              <a:rPr lang="en-US" sz="1800" b="1" dirty="0" smtClean="0"/>
              <a:t>pecific </a:t>
            </a:r>
            <a:r>
              <a:rPr lang="en-US" sz="1800" b="1" dirty="0"/>
              <a:t>human capital is far more important</a:t>
            </a:r>
            <a:r>
              <a:rPr lang="en-US" sz="1800" dirty="0"/>
              <a:t> than </a:t>
            </a:r>
            <a:r>
              <a:rPr lang="en-US" sz="1800" dirty="0" smtClean="0"/>
              <a:t>generic experience</a:t>
            </a:r>
          </a:p>
          <a:p>
            <a:pPr marL="1706581" lvl="6" indent="0">
              <a:lnSpc>
                <a:spcPct val="160000"/>
              </a:lnSpc>
              <a:buNone/>
            </a:pPr>
            <a:r>
              <a:rPr lang="en-US" sz="1400" dirty="0" smtClean="0"/>
              <a:t>	              (Colombo </a:t>
            </a:r>
            <a:r>
              <a:rPr lang="en-US" sz="1400" dirty="0"/>
              <a:t>et al. </a:t>
            </a:r>
            <a:r>
              <a:rPr lang="en-US" sz="1400" dirty="0" smtClean="0"/>
              <a:t>2004</a:t>
            </a:r>
            <a:r>
              <a:rPr lang="en-US" sz="1400" dirty="0"/>
              <a:t>)</a:t>
            </a:r>
          </a:p>
        </p:txBody>
      </p:sp>
      <p:sp>
        <p:nvSpPr>
          <p:cNvPr id="10" name="Right Arrow 9"/>
          <p:cNvSpPr/>
          <p:nvPr/>
        </p:nvSpPr>
        <p:spPr>
          <a:xfrm>
            <a:off x="6018212" y="4953000"/>
            <a:ext cx="634974"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Characteristics: </a:t>
            </a:r>
            <a:br>
              <a:rPr lang="en-US" dirty="0" smtClean="0"/>
            </a:br>
            <a:r>
              <a:rPr lang="en-US" dirty="0" smtClean="0"/>
              <a:t>Push </a:t>
            </a:r>
            <a:r>
              <a:rPr lang="en-US" dirty="0"/>
              <a:t>versus </a:t>
            </a:r>
            <a:r>
              <a:rPr lang="en-US" dirty="0" smtClean="0"/>
              <a:t>Pull </a:t>
            </a:r>
            <a:r>
              <a:rPr lang="en-US" dirty="0"/>
              <a:t>M</a:t>
            </a:r>
            <a:r>
              <a:rPr lang="en-US" dirty="0" smtClean="0"/>
              <a:t>otivations</a:t>
            </a:r>
            <a:endParaRPr lang="en-US" dirty="0"/>
          </a:p>
        </p:txBody>
      </p:sp>
      <p:sp>
        <p:nvSpPr>
          <p:cNvPr id="3" name="Text Placeholder 2"/>
          <p:cNvSpPr>
            <a:spLocks noGrp="1"/>
          </p:cNvSpPr>
          <p:nvPr>
            <p:ph type="body" idx="1"/>
          </p:nvPr>
        </p:nvSpPr>
        <p:spPr/>
        <p:txBody>
          <a:bodyPr/>
          <a:lstStyle/>
          <a:p>
            <a:r>
              <a:rPr lang="en-US" dirty="0" smtClean="0"/>
              <a:t>Push Motivations</a:t>
            </a:r>
            <a:endParaRPr lang="en-US" dirty="0"/>
          </a:p>
        </p:txBody>
      </p:sp>
      <p:sp>
        <p:nvSpPr>
          <p:cNvPr id="4" name="Content Placeholder 3"/>
          <p:cNvSpPr>
            <a:spLocks noGrp="1"/>
          </p:cNvSpPr>
          <p:nvPr>
            <p:ph sz="half" idx="2"/>
          </p:nvPr>
        </p:nvSpPr>
        <p:spPr/>
        <p:txBody>
          <a:bodyPr/>
          <a:lstStyle/>
          <a:p>
            <a:r>
              <a:rPr lang="en-US" sz="1800" dirty="0" smtClean="0"/>
              <a:t>Escaping </a:t>
            </a:r>
            <a:r>
              <a:rPr lang="en-US" sz="1800" dirty="0"/>
              <a:t>from </a:t>
            </a:r>
            <a:r>
              <a:rPr lang="en-US" sz="1800" dirty="0" smtClean="0"/>
              <a:t>unemployment</a:t>
            </a:r>
            <a:endParaRPr lang="en-US" sz="1800" dirty="0"/>
          </a:p>
          <a:p>
            <a:r>
              <a:rPr lang="en-US" sz="1800" dirty="0" smtClean="0"/>
              <a:t>Providing jobs </a:t>
            </a:r>
            <a:r>
              <a:rPr lang="en-US" sz="1800" dirty="0"/>
              <a:t>for family </a:t>
            </a:r>
            <a:r>
              <a:rPr lang="en-US" sz="1800" dirty="0" smtClean="0"/>
              <a:t>members</a:t>
            </a:r>
          </a:p>
          <a:p>
            <a:r>
              <a:rPr lang="en-US" sz="1800" dirty="0"/>
              <a:t>J</a:t>
            </a:r>
            <a:r>
              <a:rPr lang="en-US" sz="1800" dirty="0" smtClean="0"/>
              <a:t>ob security </a:t>
            </a:r>
          </a:p>
          <a:p>
            <a:r>
              <a:rPr lang="en-US" sz="1800" dirty="0" smtClean="0"/>
              <a:t>Being closer to family</a:t>
            </a:r>
          </a:p>
          <a:p>
            <a:pPr marL="0" indent="0">
              <a:buNone/>
            </a:pPr>
            <a:r>
              <a:rPr lang="en-US" sz="1400" dirty="0" smtClean="0"/>
              <a:t>	                      (</a:t>
            </a:r>
            <a:r>
              <a:rPr lang="en-US" sz="1400" dirty="0" err="1"/>
              <a:t>Miettinen</a:t>
            </a:r>
            <a:r>
              <a:rPr lang="en-US" sz="1400" dirty="0"/>
              <a:t> &amp; </a:t>
            </a:r>
            <a:r>
              <a:rPr lang="en-US" sz="1400" dirty="0" err="1"/>
              <a:t>Littunen</a:t>
            </a:r>
            <a:r>
              <a:rPr lang="en-US" sz="1400" dirty="0"/>
              <a:t>, 2012</a:t>
            </a:r>
            <a:r>
              <a:rPr lang="en-US" sz="1400" dirty="0" smtClean="0"/>
              <a:t>)</a:t>
            </a:r>
          </a:p>
          <a:p>
            <a:pPr marL="0" indent="0">
              <a:buNone/>
            </a:pPr>
            <a:r>
              <a:rPr lang="en-US" sz="1400" dirty="0" smtClean="0"/>
              <a:t>              		        </a:t>
            </a:r>
            <a:r>
              <a:rPr lang="en-US" sz="1400" dirty="0"/>
              <a:t>(</a:t>
            </a:r>
            <a:r>
              <a:rPr lang="en-US" sz="1400" dirty="0" err="1"/>
              <a:t>Perri</a:t>
            </a:r>
            <a:r>
              <a:rPr lang="en-US" sz="1400" dirty="0"/>
              <a:t> and Chu, 2012)</a:t>
            </a:r>
          </a:p>
        </p:txBody>
      </p:sp>
      <p:sp>
        <p:nvSpPr>
          <p:cNvPr id="5" name="Text Placeholder 4"/>
          <p:cNvSpPr>
            <a:spLocks noGrp="1"/>
          </p:cNvSpPr>
          <p:nvPr>
            <p:ph type="body" sz="quarter" idx="3"/>
          </p:nvPr>
        </p:nvSpPr>
        <p:spPr/>
        <p:txBody>
          <a:bodyPr/>
          <a:lstStyle/>
          <a:p>
            <a:r>
              <a:rPr lang="en-US" dirty="0" smtClean="0"/>
              <a:t>Pull Motivations</a:t>
            </a:r>
            <a:endParaRPr lang="en-US" dirty="0"/>
          </a:p>
        </p:txBody>
      </p:sp>
      <p:sp>
        <p:nvSpPr>
          <p:cNvPr id="6" name="Content Placeholder 5"/>
          <p:cNvSpPr>
            <a:spLocks noGrp="1"/>
          </p:cNvSpPr>
          <p:nvPr>
            <p:ph sz="quarter" idx="4"/>
          </p:nvPr>
        </p:nvSpPr>
        <p:spPr/>
        <p:txBody>
          <a:bodyPr/>
          <a:lstStyle/>
          <a:p>
            <a:r>
              <a:rPr lang="en-US" sz="1800" dirty="0" smtClean="0"/>
              <a:t>Being own boss</a:t>
            </a:r>
            <a:endParaRPr lang="en-US" sz="1800" dirty="0"/>
          </a:p>
          <a:p>
            <a:r>
              <a:rPr lang="en-US" sz="1800" dirty="0" smtClean="0"/>
              <a:t>Desiring achievement</a:t>
            </a:r>
          </a:p>
          <a:p>
            <a:r>
              <a:rPr lang="en-US" sz="1800" dirty="0" smtClean="0"/>
              <a:t>Needing autonomy</a:t>
            </a:r>
          </a:p>
          <a:p>
            <a:r>
              <a:rPr lang="en-US" sz="1800" dirty="0" smtClean="0"/>
              <a:t>Gaining </a:t>
            </a:r>
            <a:r>
              <a:rPr lang="en-US" sz="1800" dirty="0"/>
              <a:t>public </a:t>
            </a:r>
            <a:r>
              <a:rPr lang="en-US" sz="1800" dirty="0" smtClean="0"/>
              <a:t>recognition</a:t>
            </a:r>
          </a:p>
          <a:p>
            <a:r>
              <a:rPr lang="en-US" sz="1800" dirty="0" smtClean="0"/>
              <a:t>Increasing annual income</a:t>
            </a:r>
          </a:p>
          <a:p>
            <a:pPr marL="0" indent="0">
              <a:buNone/>
            </a:pPr>
            <a:r>
              <a:rPr lang="en-US" sz="1400" dirty="0" smtClean="0"/>
              <a:t>		(</a:t>
            </a:r>
            <a:r>
              <a:rPr lang="en-US" sz="1400" dirty="0" err="1" smtClean="0"/>
              <a:t>Mocnik</a:t>
            </a:r>
            <a:r>
              <a:rPr lang="en-US" sz="1400" dirty="0" smtClean="0"/>
              <a:t>, 2010)</a:t>
            </a:r>
          </a:p>
          <a:p>
            <a:pPr marL="0" indent="0">
              <a:buNone/>
            </a:pPr>
            <a:r>
              <a:rPr lang="en-US" sz="1400" dirty="0" smtClean="0"/>
              <a:t>                                      (</a:t>
            </a:r>
            <a:r>
              <a:rPr lang="en-US" sz="1400" dirty="0" err="1"/>
              <a:t>Perri</a:t>
            </a:r>
            <a:r>
              <a:rPr lang="en-US" sz="1400" dirty="0"/>
              <a:t> and Chu, 2012)</a:t>
            </a:r>
          </a:p>
        </p:txBody>
      </p:sp>
      <p:grpSp>
        <p:nvGrpSpPr>
          <p:cNvPr id="13" name="Group 12"/>
          <p:cNvGrpSpPr/>
          <p:nvPr/>
        </p:nvGrpSpPr>
        <p:grpSpPr>
          <a:xfrm>
            <a:off x="912812" y="5646003"/>
            <a:ext cx="9825909" cy="830997"/>
            <a:chOff x="850609" y="5142924"/>
            <a:chExt cx="9825909" cy="830997"/>
          </a:xfrm>
        </p:grpSpPr>
        <p:grpSp>
          <p:nvGrpSpPr>
            <p:cNvPr id="9" name="Group 8"/>
            <p:cNvGrpSpPr/>
            <p:nvPr/>
          </p:nvGrpSpPr>
          <p:grpSpPr>
            <a:xfrm>
              <a:off x="850609" y="5142924"/>
              <a:ext cx="4710403" cy="830997"/>
              <a:chOff x="850609" y="5142924"/>
              <a:chExt cx="4710403" cy="830997"/>
            </a:xfrm>
          </p:grpSpPr>
          <p:sp>
            <p:nvSpPr>
              <p:cNvPr id="7" name="Right Arrow 6"/>
              <p:cNvSpPr/>
              <p:nvPr/>
            </p:nvSpPr>
            <p:spPr>
              <a:xfrm>
                <a:off x="850609" y="5221357"/>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2412" y="5142924"/>
                <a:ext cx="4038600" cy="830997"/>
              </a:xfrm>
              <a:prstGeom prst="rect">
                <a:avLst/>
              </a:prstGeom>
              <a:noFill/>
            </p:spPr>
            <p:txBody>
              <a:bodyPr wrap="square" rtlCol="0">
                <a:spAutoFit/>
              </a:bodyPr>
              <a:lstStyle/>
              <a:p>
                <a:r>
                  <a:rPr lang="en-US" b="1" dirty="0" smtClean="0"/>
                  <a:t>Less likely to be successful</a:t>
                </a:r>
                <a:endParaRPr lang="en-US" b="1" dirty="0"/>
              </a:p>
            </p:txBody>
          </p:sp>
        </p:grpSp>
        <p:grpSp>
          <p:nvGrpSpPr>
            <p:cNvPr id="10" name="Group 9"/>
            <p:cNvGrpSpPr/>
            <p:nvPr/>
          </p:nvGrpSpPr>
          <p:grpSpPr>
            <a:xfrm>
              <a:off x="5966115" y="5142924"/>
              <a:ext cx="4710403" cy="830997"/>
              <a:chOff x="850609" y="5142924"/>
              <a:chExt cx="4710403" cy="830997"/>
            </a:xfrm>
          </p:grpSpPr>
          <p:sp>
            <p:nvSpPr>
              <p:cNvPr id="11" name="Right Arrow 10"/>
              <p:cNvSpPr/>
              <p:nvPr/>
            </p:nvSpPr>
            <p:spPr>
              <a:xfrm>
                <a:off x="850609" y="5221357"/>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2412" y="5142924"/>
                <a:ext cx="4038600" cy="830997"/>
              </a:xfrm>
              <a:prstGeom prst="rect">
                <a:avLst/>
              </a:prstGeom>
              <a:noFill/>
            </p:spPr>
            <p:txBody>
              <a:bodyPr wrap="square" rtlCol="0">
                <a:spAutoFit/>
              </a:bodyPr>
              <a:lstStyle/>
              <a:p>
                <a:r>
                  <a:rPr lang="en-US" b="1" dirty="0" smtClean="0"/>
                  <a:t>More likely to be successful</a:t>
                </a:r>
                <a:endParaRPr lang="en-US" b="1" dirty="0"/>
              </a:p>
            </p:txBody>
          </p:sp>
        </p:grpSp>
      </p:grpSp>
    </p:spTree>
    <p:extLst>
      <p:ext uri="{BB962C8B-B14F-4D97-AF65-F5344CB8AC3E}">
        <p14:creationId xmlns:p14="http://schemas.microsoft.com/office/powerpoint/2010/main" val="27409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10" y="76200"/>
            <a:ext cx="11111202" cy="1397000"/>
          </a:xfrm>
        </p:spPr>
        <p:txBody>
          <a:bodyPr>
            <a:normAutofit fontScale="90000"/>
          </a:bodyPr>
          <a:lstStyle/>
          <a:p>
            <a:r>
              <a:rPr lang="en-US" dirty="0" smtClean="0"/>
              <a:t>Type of leadership</a:t>
            </a:r>
            <a:br>
              <a:rPr lang="en-US" dirty="0" smtClean="0"/>
            </a:br>
            <a:r>
              <a:rPr lang="en-US" dirty="0" smtClean="0"/>
              <a:t>Charismatic and Pragmatic Entrepreneurs </a:t>
            </a:r>
            <a:endParaRPr lang="en-US" dirty="0"/>
          </a:p>
        </p:txBody>
      </p:sp>
      <p:sp>
        <p:nvSpPr>
          <p:cNvPr id="3" name="Text Placeholder 2"/>
          <p:cNvSpPr>
            <a:spLocks noGrp="1"/>
          </p:cNvSpPr>
          <p:nvPr>
            <p:ph type="body" idx="1"/>
          </p:nvPr>
        </p:nvSpPr>
        <p:spPr/>
        <p:txBody>
          <a:bodyPr/>
          <a:lstStyle/>
          <a:p>
            <a:r>
              <a:rPr lang="en-US" dirty="0"/>
              <a:t>Charismatic </a:t>
            </a:r>
            <a:r>
              <a:rPr lang="en-US" dirty="0" smtClean="0"/>
              <a:t>entrepreneurs </a:t>
            </a:r>
            <a:endParaRPr lang="en-US" dirty="0"/>
          </a:p>
        </p:txBody>
      </p:sp>
      <p:sp>
        <p:nvSpPr>
          <p:cNvPr id="4" name="Content Placeholder 3"/>
          <p:cNvSpPr>
            <a:spLocks noGrp="1"/>
          </p:cNvSpPr>
          <p:nvPr>
            <p:ph sz="half" idx="2"/>
          </p:nvPr>
        </p:nvSpPr>
        <p:spPr/>
        <p:txBody>
          <a:bodyPr/>
          <a:lstStyle/>
          <a:p>
            <a:r>
              <a:rPr lang="en-US" dirty="0" smtClean="0"/>
              <a:t>Visionaries</a:t>
            </a:r>
          </a:p>
          <a:p>
            <a:r>
              <a:rPr lang="en-US" dirty="0" smtClean="0"/>
              <a:t>Risk-takers</a:t>
            </a:r>
          </a:p>
          <a:p>
            <a:r>
              <a:rPr lang="en-US" dirty="0" smtClean="0"/>
              <a:t>Highly persuasive </a:t>
            </a:r>
          </a:p>
          <a:p>
            <a:r>
              <a:rPr lang="en-US" dirty="0" smtClean="0"/>
              <a:t>Passionate and ambitious</a:t>
            </a:r>
          </a:p>
          <a:p>
            <a:r>
              <a:rPr lang="en-US" dirty="0" smtClean="0"/>
              <a:t>Idealistic</a:t>
            </a:r>
            <a:endParaRPr lang="en-US" dirty="0"/>
          </a:p>
        </p:txBody>
      </p:sp>
      <p:sp>
        <p:nvSpPr>
          <p:cNvPr id="5" name="Text Placeholder 4"/>
          <p:cNvSpPr>
            <a:spLocks noGrp="1"/>
          </p:cNvSpPr>
          <p:nvPr>
            <p:ph type="body" sz="quarter" idx="3"/>
          </p:nvPr>
        </p:nvSpPr>
        <p:spPr/>
        <p:txBody>
          <a:bodyPr/>
          <a:lstStyle/>
          <a:p>
            <a:r>
              <a:rPr lang="en-US" dirty="0" smtClean="0"/>
              <a:t>Pragmatic </a:t>
            </a:r>
            <a:r>
              <a:rPr lang="en-US" dirty="0"/>
              <a:t>entrepreneurs </a:t>
            </a:r>
          </a:p>
        </p:txBody>
      </p:sp>
      <p:sp>
        <p:nvSpPr>
          <p:cNvPr id="6" name="Content Placeholder 5"/>
          <p:cNvSpPr>
            <a:spLocks noGrp="1"/>
          </p:cNvSpPr>
          <p:nvPr>
            <p:ph sz="quarter" idx="4"/>
          </p:nvPr>
        </p:nvSpPr>
        <p:spPr/>
        <p:txBody>
          <a:bodyPr/>
          <a:lstStyle/>
          <a:p>
            <a:r>
              <a:rPr lang="en-US" dirty="0" smtClean="0"/>
              <a:t>Cautious</a:t>
            </a:r>
          </a:p>
          <a:p>
            <a:r>
              <a:rPr lang="en-US" dirty="0" smtClean="0"/>
              <a:t>Rational</a:t>
            </a:r>
          </a:p>
          <a:p>
            <a:r>
              <a:rPr lang="en-US" dirty="0" smtClean="0"/>
              <a:t>Analytical </a:t>
            </a:r>
          </a:p>
          <a:p>
            <a:r>
              <a:rPr lang="en-US" dirty="0" smtClean="0"/>
              <a:t>Systematic </a:t>
            </a:r>
            <a:endParaRPr lang="en-US" dirty="0"/>
          </a:p>
        </p:txBody>
      </p:sp>
      <p:grpSp>
        <p:nvGrpSpPr>
          <p:cNvPr id="17" name="Group 16"/>
          <p:cNvGrpSpPr/>
          <p:nvPr/>
        </p:nvGrpSpPr>
        <p:grpSpPr>
          <a:xfrm>
            <a:off x="850609" y="5142924"/>
            <a:ext cx="10882603" cy="1077218"/>
            <a:chOff x="850609" y="5142924"/>
            <a:chExt cx="10882603" cy="1077218"/>
          </a:xfrm>
        </p:grpSpPr>
        <p:sp>
          <p:nvSpPr>
            <p:cNvPr id="15" name="Right Arrow 14"/>
            <p:cNvSpPr/>
            <p:nvPr/>
          </p:nvSpPr>
          <p:spPr>
            <a:xfrm>
              <a:off x="850609" y="5221357"/>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2412" y="5142924"/>
              <a:ext cx="10210800" cy="1077218"/>
            </a:xfrm>
            <a:prstGeom prst="rect">
              <a:avLst/>
            </a:prstGeom>
            <a:noFill/>
          </p:spPr>
          <p:txBody>
            <a:bodyPr wrap="square" rtlCol="0">
              <a:spAutoFit/>
            </a:bodyPr>
            <a:lstStyle/>
            <a:p>
              <a:r>
                <a:rPr lang="en-US" b="1" dirty="0" smtClean="0"/>
                <a:t>A business run </a:t>
              </a:r>
              <a:r>
                <a:rPr lang="en-US" b="1" dirty="0"/>
                <a:t>by charismatic </a:t>
              </a:r>
              <a:r>
                <a:rPr lang="en-US" b="1" dirty="0" smtClean="0"/>
                <a:t>entrepreneurs grow </a:t>
              </a:r>
              <a:r>
                <a:rPr lang="en-US" b="1" dirty="0"/>
                <a:t>more rapidly but </a:t>
              </a:r>
              <a:r>
                <a:rPr lang="en-US" b="1" dirty="0" smtClean="0"/>
                <a:t>are less </a:t>
              </a:r>
              <a:r>
                <a:rPr lang="en-US" b="1" dirty="0"/>
                <a:t>sustainable than </a:t>
              </a:r>
              <a:r>
                <a:rPr lang="en-US" b="1" dirty="0" smtClean="0"/>
                <a:t>businesses run </a:t>
              </a:r>
              <a:r>
                <a:rPr lang="en-US" b="1" dirty="0"/>
                <a:t>by pragmatic </a:t>
              </a:r>
              <a:r>
                <a:rPr lang="en-US" b="1" dirty="0" smtClean="0"/>
                <a:t>owners</a:t>
              </a:r>
            </a:p>
            <a:p>
              <a:r>
                <a:rPr lang="en-US" sz="1600" dirty="0" smtClean="0"/>
                <a:t>						                 (</a:t>
              </a:r>
              <a:r>
                <a:rPr lang="en-US" sz="1600" dirty="0" err="1" smtClean="0"/>
                <a:t>Mccarthy</a:t>
              </a:r>
              <a:r>
                <a:rPr lang="en-US" sz="1600" dirty="0" smtClean="0"/>
                <a:t>, 2003</a:t>
              </a:r>
              <a:r>
                <a:rPr lang="en-US" sz="1600" dirty="0"/>
                <a:t>)</a:t>
              </a:r>
            </a:p>
          </p:txBody>
        </p:sp>
      </p:grpSp>
    </p:spTree>
    <p:extLst>
      <p:ext uri="{BB962C8B-B14F-4D97-AF65-F5344CB8AC3E}">
        <p14:creationId xmlns:p14="http://schemas.microsoft.com/office/powerpoint/2010/main" val="149051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Purpose of Study</a:t>
            </a:r>
          </a:p>
          <a:p>
            <a:r>
              <a:rPr lang="en-US" dirty="0" smtClean="0">
                <a:solidFill>
                  <a:schemeClr val="tx1">
                    <a:lumMod val="40000"/>
                    <a:lumOff val="60000"/>
                  </a:schemeClr>
                </a:solidFill>
              </a:rPr>
              <a:t>Bilingual Abstract</a:t>
            </a:r>
          </a:p>
          <a:p>
            <a:r>
              <a:rPr lang="en-US" dirty="0" smtClean="0">
                <a:solidFill>
                  <a:schemeClr val="tx1">
                    <a:lumMod val="40000"/>
                    <a:lumOff val="60000"/>
                  </a:schemeClr>
                </a:solidFill>
              </a:rPr>
              <a:t>Research Question</a:t>
            </a:r>
          </a:p>
          <a:p>
            <a:r>
              <a:rPr lang="en-US" dirty="0" smtClean="0">
                <a:solidFill>
                  <a:schemeClr val="tx1">
                    <a:lumMod val="40000"/>
                    <a:lumOff val="60000"/>
                  </a:schemeClr>
                </a:solidFill>
              </a:rPr>
              <a:t>Finding from Literature Review</a:t>
            </a:r>
          </a:p>
          <a:p>
            <a:r>
              <a:rPr lang="en-US" dirty="0" smtClean="0"/>
              <a:t>Suggestion for Future Research</a:t>
            </a:r>
          </a:p>
          <a:p>
            <a:r>
              <a:rPr lang="en-US" dirty="0" smtClean="0">
                <a:solidFill>
                  <a:schemeClr val="tx1">
                    <a:lumMod val="40000"/>
                    <a:lumOff val="60000"/>
                  </a:schemeClr>
                </a:solidFill>
              </a:rPr>
              <a:t>Conclusion</a:t>
            </a:r>
          </a:p>
          <a:p>
            <a:endParaRPr lang="en-US" dirty="0" smtClean="0"/>
          </a:p>
          <a:p>
            <a:endParaRPr lang="en-US" dirty="0"/>
          </a:p>
        </p:txBody>
      </p:sp>
    </p:spTree>
    <p:extLst>
      <p:ext uri="{BB962C8B-B14F-4D97-AF65-F5344CB8AC3E}">
        <p14:creationId xmlns:p14="http://schemas.microsoft.com/office/powerpoint/2010/main" val="50504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Suggestions for Future Research</a:t>
            </a:r>
          </a:p>
        </p:txBody>
      </p:sp>
      <p:sp>
        <p:nvSpPr>
          <p:cNvPr id="8" name="Content Placeholder 7"/>
          <p:cNvSpPr>
            <a:spLocks noGrp="1"/>
          </p:cNvSpPr>
          <p:nvPr>
            <p:ph idx="1"/>
          </p:nvPr>
        </p:nvSpPr>
        <p:spPr/>
        <p:txBody>
          <a:bodyPr>
            <a:normAutofit fontScale="92500" lnSpcReduction="20000"/>
          </a:bodyPr>
          <a:lstStyle/>
          <a:p>
            <a:pPr>
              <a:lnSpc>
                <a:spcPct val="150000"/>
              </a:lnSpc>
            </a:pPr>
            <a:r>
              <a:rPr lang="en-US" dirty="0" smtClean="0"/>
              <a:t>Study about why only a low number of successful entrepreneurs in Vietnam and China go to universities, compared to the U.S</a:t>
            </a:r>
          </a:p>
          <a:p>
            <a:pPr>
              <a:lnSpc>
                <a:spcPct val="150000"/>
              </a:lnSpc>
            </a:pPr>
            <a:r>
              <a:rPr lang="en-US" dirty="0" smtClean="0"/>
              <a:t>Man versus Woman Entrepreneurs: Motivations and Success</a:t>
            </a:r>
          </a:p>
          <a:p>
            <a:pPr>
              <a:lnSpc>
                <a:spcPct val="150000"/>
              </a:lnSpc>
            </a:pPr>
            <a:r>
              <a:rPr lang="en-US" dirty="0" smtClean="0"/>
              <a:t>With a low number of educated entrepreneurs, the average age of firm owners might also be shifted.</a:t>
            </a:r>
          </a:p>
          <a:p>
            <a:pPr>
              <a:lnSpc>
                <a:spcPct val="150000"/>
              </a:lnSpc>
            </a:pPr>
            <a:r>
              <a:rPr lang="en-US" smtClean="0"/>
              <a:t>For </a:t>
            </a:r>
            <a:r>
              <a:rPr lang="en-US" smtClean="0"/>
              <a:t>Asian, </a:t>
            </a:r>
            <a:r>
              <a:rPr lang="en-US" dirty="0" smtClean="0"/>
              <a:t>collectivism culture, communist party, which type of leadership should firm owners possess, and which one will be more likely to be successful</a:t>
            </a:r>
          </a:p>
          <a:p>
            <a:pPr>
              <a:lnSpc>
                <a:spcPct val="150000"/>
              </a:lnSpc>
            </a:pPr>
            <a:endParaRPr lang="en-US" dirty="0" smtClean="0"/>
          </a:p>
          <a:p>
            <a:pPr>
              <a:lnSpc>
                <a:spcPct val="150000"/>
              </a:lnSpc>
            </a:pPr>
            <a:endParaRPr lang="en-US" dirty="0" smtClean="0"/>
          </a:p>
          <a:p>
            <a:endParaRPr lang="en-US" dirty="0"/>
          </a:p>
        </p:txBody>
      </p:sp>
    </p:spTree>
    <p:extLst>
      <p:ext uri="{BB962C8B-B14F-4D97-AF65-F5344CB8AC3E}">
        <p14:creationId xmlns:p14="http://schemas.microsoft.com/office/powerpoint/2010/main" val="19042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Purpose of Study</a:t>
            </a:r>
          </a:p>
          <a:p>
            <a:r>
              <a:rPr lang="en-US" dirty="0" smtClean="0">
                <a:solidFill>
                  <a:schemeClr val="tx1">
                    <a:lumMod val="40000"/>
                    <a:lumOff val="60000"/>
                  </a:schemeClr>
                </a:solidFill>
              </a:rPr>
              <a:t>Bilingual Abstract</a:t>
            </a:r>
          </a:p>
          <a:p>
            <a:r>
              <a:rPr lang="en-US" dirty="0" smtClean="0">
                <a:solidFill>
                  <a:schemeClr val="tx1">
                    <a:lumMod val="40000"/>
                    <a:lumOff val="60000"/>
                  </a:schemeClr>
                </a:solidFill>
              </a:rPr>
              <a:t>Research Question</a:t>
            </a:r>
          </a:p>
          <a:p>
            <a:r>
              <a:rPr lang="en-US" dirty="0" smtClean="0">
                <a:solidFill>
                  <a:schemeClr val="tx1">
                    <a:lumMod val="40000"/>
                    <a:lumOff val="60000"/>
                  </a:schemeClr>
                </a:solidFill>
              </a:rPr>
              <a:t>Finding from Literature Review</a:t>
            </a:r>
          </a:p>
          <a:p>
            <a:r>
              <a:rPr lang="en-US" dirty="0" smtClean="0">
                <a:solidFill>
                  <a:schemeClr val="tx1">
                    <a:lumMod val="40000"/>
                    <a:lumOff val="60000"/>
                  </a:schemeClr>
                </a:solidFill>
              </a:rPr>
              <a:t>Suggestion for Future Research</a:t>
            </a:r>
          </a:p>
          <a:p>
            <a:r>
              <a:rPr lang="en-US" dirty="0" smtClean="0"/>
              <a:t>Conclusion</a:t>
            </a:r>
          </a:p>
          <a:p>
            <a:endParaRPr lang="en-US" dirty="0" smtClean="0"/>
          </a:p>
          <a:p>
            <a:endParaRPr lang="en-US" dirty="0"/>
          </a:p>
        </p:txBody>
      </p:sp>
    </p:spTree>
    <p:extLst>
      <p:ext uri="{BB962C8B-B14F-4D97-AF65-F5344CB8AC3E}">
        <p14:creationId xmlns:p14="http://schemas.microsoft.com/office/powerpoint/2010/main" val="14287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7" name="Text Placeholder 6"/>
          <p:cNvSpPr>
            <a:spLocks noGrp="1"/>
          </p:cNvSpPr>
          <p:nvPr>
            <p:ph type="body" idx="1"/>
          </p:nvPr>
        </p:nvSpPr>
        <p:spPr/>
        <p:txBody>
          <a:bodyPr/>
          <a:lstStyle/>
          <a:p>
            <a:r>
              <a:rPr lang="en-US" dirty="0" smtClean="0"/>
              <a:t>Environmental factors</a:t>
            </a:r>
            <a:endParaRPr lang="en-US" dirty="0"/>
          </a:p>
        </p:txBody>
      </p:sp>
      <p:sp>
        <p:nvSpPr>
          <p:cNvPr id="8" name="Content Placeholder 7"/>
          <p:cNvSpPr>
            <a:spLocks noGrp="1"/>
          </p:cNvSpPr>
          <p:nvPr>
            <p:ph sz="half" idx="2"/>
          </p:nvPr>
        </p:nvSpPr>
        <p:spPr/>
        <p:txBody>
          <a:bodyPr/>
          <a:lstStyle/>
          <a:p>
            <a:pPr>
              <a:lnSpc>
                <a:spcPct val="150000"/>
              </a:lnSpc>
            </a:pPr>
            <a:r>
              <a:rPr lang="en-US" dirty="0"/>
              <a:t>Age of owners </a:t>
            </a:r>
          </a:p>
          <a:p>
            <a:pPr>
              <a:lnSpc>
                <a:spcPct val="150000"/>
              </a:lnSpc>
            </a:pPr>
            <a:r>
              <a:rPr lang="en-US" dirty="0" smtClean="0"/>
              <a:t>Education and Experience</a:t>
            </a:r>
          </a:p>
        </p:txBody>
      </p:sp>
      <p:sp>
        <p:nvSpPr>
          <p:cNvPr id="9" name="Text Placeholder 8"/>
          <p:cNvSpPr>
            <a:spLocks noGrp="1"/>
          </p:cNvSpPr>
          <p:nvPr>
            <p:ph type="body" sz="quarter" idx="3"/>
          </p:nvPr>
        </p:nvSpPr>
        <p:spPr/>
        <p:txBody>
          <a:bodyPr/>
          <a:lstStyle/>
          <a:p>
            <a:r>
              <a:rPr lang="en-US" dirty="0" smtClean="0"/>
              <a:t>Individual Characteristics</a:t>
            </a:r>
            <a:endParaRPr lang="en-US" dirty="0"/>
          </a:p>
        </p:txBody>
      </p:sp>
      <p:sp>
        <p:nvSpPr>
          <p:cNvPr id="10" name="Content Placeholder 9"/>
          <p:cNvSpPr>
            <a:spLocks noGrp="1"/>
          </p:cNvSpPr>
          <p:nvPr>
            <p:ph sz="quarter" idx="4"/>
          </p:nvPr>
        </p:nvSpPr>
        <p:spPr/>
        <p:txBody>
          <a:bodyPr/>
          <a:lstStyle/>
          <a:p>
            <a:pPr>
              <a:lnSpc>
                <a:spcPct val="150000"/>
              </a:lnSpc>
            </a:pPr>
            <a:r>
              <a:rPr lang="en-US" dirty="0" smtClean="0"/>
              <a:t>Push </a:t>
            </a:r>
            <a:r>
              <a:rPr lang="en-US" dirty="0"/>
              <a:t>versus pull </a:t>
            </a:r>
            <a:r>
              <a:rPr lang="en-US" dirty="0" smtClean="0"/>
              <a:t>motivations</a:t>
            </a:r>
          </a:p>
          <a:p>
            <a:pPr>
              <a:lnSpc>
                <a:spcPct val="150000"/>
              </a:lnSpc>
            </a:pPr>
            <a:r>
              <a:rPr lang="fr-FR" dirty="0" err="1" smtClean="0"/>
              <a:t>Charismatic</a:t>
            </a:r>
            <a:r>
              <a:rPr lang="fr-FR" dirty="0" smtClean="0"/>
              <a:t> </a:t>
            </a:r>
            <a:r>
              <a:rPr lang="fr-FR" dirty="0"/>
              <a:t>versus </a:t>
            </a:r>
            <a:r>
              <a:rPr lang="fr-FR" dirty="0" err="1"/>
              <a:t>pragmatic</a:t>
            </a:r>
            <a:r>
              <a:rPr lang="fr-FR" dirty="0"/>
              <a:t> entrepreneurs </a:t>
            </a:r>
            <a:endParaRPr lang="en-US" dirty="0"/>
          </a:p>
        </p:txBody>
      </p:sp>
    </p:spTree>
    <p:extLst>
      <p:ext uri="{BB962C8B-B14F-4D97-AF65-F5344CB8AC3E}">
        <p14:creationId xmlns:p14="http://schemas.microsoft.com/office/powerpoint/2010/main" val="33979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t>Purpose of Study</a:t>
            </a:r>
          </a:p>
          <a:p>
            <a:r>
              <a:rPr lang="en-US" dirty="0" smtClean="0"/>
              <a:t>Bilingual Abstract</a:t>
            </a:r>
          </a:p>
          <a:p>
            <a:r>
              <a:rPr lang="en-US" dirty="0" smtClean="0"/>
              <a:t>Research Question</a:t>
            </a:r>
          </a:p>
          <a:p>
            <a:r>
              <a:rPr lang="en-US" dirty="0" smtClean="0"/>
              <a:t>Finding from Literature Review</a:t>
            </a:r>
          </a:p>
          <a:p>
            <a:r>
              <a:rPr lang="en-US" dirty="0" smtClean="0"/>
              <a:t>Suggestion for Future Research</a:t>
            </a:r>
          </a:p>
          <a:p>
            <a:r>
              <a:rPr lang="en-US" dirty="0" smtClean="0"/>
              <a:t>Conclusion</a:t>
            </a:r>
          </a:p>
          <a:p>
            <a:endParaRPr lang="en-US" dirty="0" smtClean="0"/>
          </a:p>
          <a:p>
            <a:endParaRPr lang="en-US" dirty="0"/>
          </a:p>
        </p:txBody>
      </p:sp>
    </p:spTree>
    <p:extLst>
      <p:ext uri="{BB962C8B-B14F-4D97-AF65-F5344CB8AC3E}">
        <p14:creationId xmlns:p14="http://schemas.microsoft.com/office/powerpoint/2010/main" val="34093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References</a:t>
            </a:r>
            <a:endParaRPr lang="en-US" dirty="0"/>
          </a:p>
        </p:txBody>
      </p:sp>
      <p:sp>
        <p:nvSpPr>
          <p:cNvPr id="8" name="Content Placeholder 7"/>
          <p:cNvSpPr>
            <a:spLocks noGrp="1"/>
          </p:cNvSpPr>
          <p:nvPr>
            <p:ph idx="1"/>
          </p:nvPr>
        </p:nvSpPr>
        <p:spPr/>
        <p:txBody>
          <a:bodyPr>
            <a:normAutofit fontScale="77500" lnSpcReduction="20000"/>
          </a:bodyPr>
          <a:lstStyle/>
          <a:p>
            <a:pPr marL="457200" marR="0" indent="-457200">
              <a:lnSpc>
                <a:spcPct val="100000"/>
              </a:lnSpc>
              <a:spcBef>
                <a:spcPts val="0"/>
              </a:spcBef>
              <a:spcAft>
                <a:spcPts val="800"/>
              </a:spcAft>
            </a:pPr>
            <a:r>
              <a:rPr lang="en-US" sz="2100" i="1" dirty="0" err="1">
                <a:latin typeface="Calibri" panose="020F0502020204030204" pitchFamily="34" charset="0"/>
                <a:ea typeface="Calibri" panose="020F0502020204030204" pitchFamily="34" charset="0"/>
                <a:cs typeface="Times New Roman" panose="02020603050405020304" pitchFamily="18" charset="0"/>
              </a:rPr>
              <a:t>Bankruptcyaction</a:t>
            </a:r>
            <a:r>
              <a:rPr lang="en-US" sz="2100" dirty="0">
                <a:latin typeface="Calibri" panose="020F0502020204030204" pitchFamily="34" charset="0"/>
                <a:ea typeface="Calibri" panose="020F0502020204030204" pitchFamily="34" charset="0"/>
                <a:cs typeface="Times New Roman" panose="02020603050405020304" pitchFamily="18" charset="0"/>
              </a:rPr>
              <a:t>. (2014). Retrieved from </a:t>
            </a:r>
            <a:r>
              <a:rPr lang="en-US" sz="2100" dirty="0" smtClean="0">
                <a:latin typeface="Calibri" panose="020F0502020204030204" pitchFamily="34" charset="0"/>
                <a:ea typeface="Calibri" panose="020F0502020204030204" pitchFamily="34" charset="0"/>
                <a:cs typeface="Times New Roman" panose="02020603050405020304" pitchFamily="18" charset="0"/>
              </a:rPr>
              <a:t>	http</a:t>
            </a:r>
            <a:r>
              <a:rPr lang="en-US" sz="2100" dirty="0">
                <a:latin typeface="Calibri" panose="020F0502020204030204" pitchFamily="34" charset="0"/>
                <a:ea typeface="Calibri" panose="020F0502020204030204" pitchFamily="34" charset="0"/>
                <a:cs typeface="Times New Roman" panose="02020603050405020304" pitchFamily="18" charset="0"/>
              </a:rPr>
              <a:t>://</a:t>
            </a:r>
            <a:r>
              <a:rPr lang="en-US" sz="2100" dirty="0" smtClean="0">
                <a:latin typeface="Calibri" panose="020F0502020204030204" pitchFamily="34" charset="0"/>
                <a:ea typeface="Calibri" panose="020F0502020204030204" pitchFamily="34" charset="0"/>
                <a:cs typeface="Times New Roman" panose="02020603050405020304" pitchFamily="18" charset="0"/>
              </a:rPr>
              <a:t>media.doisongphapluat.com/307/2014/1/9/kinhdoanh-kinh-te-2014-thuan-loi1.jpg</a:t>
            </a:r>
          </a:p>
          <a:p>
            <a:pPr marL="457200" marR="0" indent="-457200">
              <a:lnSpc>
                <a:spcPct val="100000"/>
              </a:lnSpc>
              <a:spcBef>
                <a:spcPts val="0"/>
              </a:spcBef>
              <a:spcAft>
                <a:spcPts val="800"/>
              </a:spcAft>
            </a:pPr>
            <a:r>
              <a:rPr lang="en-US" sz="2100" dirty="0">
                <a:latin typeface="Calibri" panose="020F0502020204030204" pitchFamily="34" charset="0"/>
                <a:ea typeface="Calibri" panose="020F0502020204030204" pitchFamily="34" charset="0"/>
                <a:cs typeface="Times New Roman" panose="02020603050405020304" pitchFamily="18" charset="0"/>
              </a:rPr>
              <a:t>Colombo, M., </a:t>
            </a:r>
            <a:r>
              <a:rPr lang="en-US" sz="2100" dirty="0" err="1">
                <a:latin typeface="Calibri" panose="020F0502020204030204" pitchFamily="34" charset="0"/>
                <a:ea typeface="Calibri" panose="020F0502020204030204" pitchFamily="34" charset="0"/>
                <a:cs typeface="Times New Roman" panose="02020603050405020304" pitchFamily="18" charset="0"/>
              </a:rPr>
              <a:t>Delmastro</a:t>
            </a:r>
            <a:r>
              <a:rPr lang="en-US" sz="2100" dirty="0">
                <a:latin typeface="Calibri" panose="020F0502020204030204" pitchFamily="34" charset="0"/>
                <a:ea typeface="Calibri" panose="020F0502020204030204" pitchFamily="34" charset="0"/>
                <a:cs typeface="Times New Roman" panose="02020603050405020304" pitchFamily="18" charset="0"/>
              </a:rPr>
              <a:t>, M., &amp; </a:t>
            </a:r>
            <a:r>
              <a:rPr lang="en-US" sz="2100" dirty="0" err="1">
                <a:latin typeface="Calibri" panose="020F0502020204030204" pitchFamily="34" charset="0"/>
                <a:ea typeface="Calibri" panose="020F0502020204030204" pitchFamily="34" charset="0"/>
                <a:cs typeface="Times New Roman" panose="02020603050405020304" pitchFamily="18" charset="0"/>
              </a:rPr>
              <a:t>Grilli</a:t>
            </a:r>
            <a:r>
              <a:rPr lang="en-US" sz="2100" dirty="0">
                <a:latin typeface="Calibri" panose="020F0502020204030204" pitchFamily="34" charset="0"/>
                <a:ea typeface="Calibri" panose="020F0502020204030204" pitchFamily="34" charset="0"/>
                <a:cs typeface="Times New Roman" panose="02020603050405020304" pitchFamily="18" charset="0"/>
              </a:rPr>
              <a:t>, L. (2004). Entrepreneurs' human capital and the start-up size of new </a:t>
            </a:r>
            <a:r>
              <a:rPr lang="en-US" sz="2100" dirty="0" smtClean="0">
                <a:latin typeface="Calibri" panose="020F0502020204030204" pitchFamily="34" charset="0"/>
                <a:ea typeface="Calibri" panose="020F0502020204030204" pitchFamily="34" charset="0"/>
                <a:cs typeface="Times New Roman" panose="02020603050405020304" pitchFamily="18" charset="0"/>
              </a:rPr>
              <a:t>	technology-based </a:t>
            </a:r>
            <a:r>
              <a:rPr lang="en-US" sz="2100" dirty="0">
                <a:latin typeface="Calibri" panose="020F0502020204030204" pitchFamily="34" charset="0"/>
                <a:ea typeface="Calibri" panose="020F0502020204030204" pitchFamily="34" charset="0"/>
                <a:cs typeface="Times New Roman" panose="02020603050405020304" pitchFamily="18" charset="0"/>
              </a:rPr>
              <a:t>firms. </a:t>
            </a:r>
            <a:r>
              <a:rPr lang="en-US" sz="2100" i="1" dirty="0">
                <a:latin typeface="Calibri" panose="020F0502020204030204" pitchFamily="34" charset="0"/>
                <a:ea typeface="Calibri" panose="020F0502020204030204" pitchFamily="34" charset="0"/>
                <a:cs typeface="Times New Roman" panose="02020603050405020304" pitchFamily="18" charset="0"/>
              </a:rPr>
              <a:t>International Journal of Industrial Organization</a:t>
            </a:r>
            <a:r>
              <a:rPr lang="en-US" sz="2100" dirty="0">
                <a:latin typeface="Calibri" panose="020F0502020204030204" pitchFamily="34" charset="0"/>
                <a:ea typeface="Calibri" panose="020F0502020204030204" pitchFamily="34" charset="0"/>
                <a:cs typeface="Times New Roman" panose="02020603050405020304" pitchFamily="18" charset="0"/>
              </a:rPr>
              <a:t>, 1183-1211.</a:t>
            </a:r>
            <a:endParaRPr lang="en-US" sz="21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800"/>
              </a:spcAft>
            </a:pPr>
            <a:r>
              <a:rPr lang="en-US" sz="2100" i="1" dirty="0" err="1">
                <a:latin typeface="Calibri" panose="020F0502020204030204" pitchFamily="34" charset="0"/>
                <a:ea typeface="Calibri" panose="020F0502020204030204" pitchFamily="34" charset="0"/>
                <a:cs typeface="Times New Roman" panose="02020603050405020304" pitchFamily="18" charset="0"/>
              </a:rPr>
              <a:t>Fundersandfounders</a:t>
            </a:r>
            <a:r>
              <a:rPr lang="en-US" sz="2100" i="1" dirty="0">
                <a:latin typeface="Calibri" panose="020F0502020204030204" pitchFamily="34" charset="0"/>
                <a:ea typeface="Calibri" panose="020F0502020204030204" pitchFamily="34" charset="0"/>
                <a:cs typeface="Times New Roman" panose="02020603050405020304" pitchFamily="18" charset="0"/>
              </a:rPr>
              <a:t>. </a:t>
            </a:r>
            <a:r>
              <a:rPr lang="en-US" sz="2100" dirty="0">
                <a:latin typeface="Calibri" panose="020F0502020204030204" pitchFamily="34" charset="0"/>
                <a:ea typeface="Calibri" panose="020F0502020204030204" pitchFamily="34" charset="0"/>
                <a:cs typeface="Times New Roman" panose="02020603050405020304" pitchFamily="18" charset="0"/>
              </a:rPr>
              <a:t>(2015). Retrieved from </a:t>
            </a:r>
            <a:r>
              <a:rPr lang="en-US" sz="2100" dirty="0" smtClean="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0000"/>
              </a:lnSpc>
              <a:spcBef>
                <a:spcPts val="0"/>
              </a:spcBef>
              <a:spcAft>
                <a:spcPts val="800"/>
              </a:spcAft>
              <a:buNone/>
            </a:pP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smtClean="0">
                <a:latin typeface="Calibri" panose="020F0502020204030204" pitchFamily="34" charset="0"/>
                <a:ea typeface="Calibri" panose="020F0502020204030204" pitchFamily="34" charset="0"/>
                <a:cs typeface="Times New Roman" panose="02020603050405020304" pitchFamily="18" charset="0"/>
              </a:rPr>
              <a:t>http</a:t>
            </a:r>
            <a:r>
              <a:rPr lang="en-US" sz="2100" dirty="0">
                <a:latin typeface="Calibri" panose="020F0502020204030204" pitchFamily="34" charset="0"/>
                <a:ea typeface="Calibri" panose="020F0502020204030204" pitchFamily="34" charset="0"/>
                <a:cs typeface="Times New Roman" panose="02020603050405020304" pitchFamily="18" charset="0"/>
              </a:rPr>
              <a:t>://</a:t>
            </a:r>
            <a:r>
              <a:rPr lang="en-US" sz="2100" dirty="0" smtClean="0">
                <a:latin typeface="Calibri" panose="020F0502020204030204" pitchFamily="34" charset="0"/>
                <a:ea typeface="Calibri" panose="020F0502020204030204" pitchFamily="34" charset="0"/>
                <a:cs typeface="Times New Roman" panose="02020603050405020304" pitchFamily="18" charset="0"/>
              </a:rPr>
              <a:t>fundersandfounders.com/lost-in-life-people-indirect-path-to-success/</a:t>
            </a:r>
          </a:p>
          <a:p>
            <a:pPr marL="457200" marR="0" indent="-457200">
              <a:lnSpc>
                <a:spcPct val="100000"/>
              </a:lnSpc>
              <a:spcBef>
                <a:spcPts val="0"/>
              </a:spcBef>
              <a:spcAft>
                <a:spcPts val="800"/>
              </a:spcAft>
            </a:pPr>
            <a:r>
              <a:rPr lang="en-US" sz="2100" dirty="0" err="1">
                <a:latin typeface="Calibri" panose="020F0502020204030204" pitchFamily="34" charset="0"/>
                <a:ea typeface="Calibri" panose="020F0502020204030204" pitchFamily="34" charset="0"/>
                <a:cs typeface="Times New Roman" panose="02020603050405020304" pitchFamily="18" charset="0"/>
              </a:rPr>
              <a:t>Honj</a:t>
            </a:r>
            <a:r>
              <a:rPr lang="en-US" sz="2100" dirty="0">
                <a:latin typeface="Calibri" panose="020F0502020204030204" pitchFamily="34" charset="0"/>
                <a:ea typeface="Calibri" panose="020F0502020204030204" pitchFamily="34" charset="0"/>
                <a:cs typeface="Times New Roman" panose="02020603050405020304" pitchFamily="18" charset="0"/>
              </a:rPr>
              <a:t>, Y. (2004). Growth of new start-up ﬁrms: evidence from the Japanese </a:t>
            </a:r>
            <a:r>
              <a:rPr lang="en-US" sz="2100" dirty="0" smtClean="0">
                <a:latin typeface="Calibri" panose="020F0502020204030204" pitchFamily="34" charset="0"/>
                <a:ea typeface="Calibri" panose="020F0502020204030204" pitchFamily="34" charset="0"/>
                <a:cs typeface="Times New Roman" panose="02020603050405020304" pitchFamily="18" charset="0"/>
              </a:rPr>
              <a:t>manufacturing industry</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smtClean="0">
                <a:latin typeface="Calibri" panose="020F0502020204030204" pitchFamily="34" charset="0"/>
                <a:ea typeface="Calibri" panose="020F0502020204030204" pitchFamily="34" charset="0"/>
                <a:cs typeface="Times New Roman" panose="02020603050405020304" pitchFamily="18" charset="0"/>
              </a:rPr>
              <a:t>	</a:t>
            </a:r>
            <a:r>
              <a:rPr lang="en-US" sz="2100" i="1" dirty="0" smtClean="0">
                <a:latin typeface="Calibri" panose="020F0502020204030204" pitchFamily="34" charset="0"/>
                <a:ea typeface="Calibri" panose="020F0502020204030204" pitchFamily="34" charset="0"/>
                <a:cs typeface="Times New Roman" panose="02020603050405020304" pitchFamily="18" charset="0"/>
              </a:rPr>
              <a:t>Applied </a:t>
            </a:r>
            <a:r>
              <a:rPr lang="en-US" sz="2100" i="1" dirty="0">
                <a:latin typeface="Calibri" panose="020F0502020204030204" pitchFamily="34" charset="0"/>
                <a:ea typeface="Calibri" panose="020F0502020204030204" pitchFamily="34" charset="0"/>
                <a:cs typeface="Times New Roman" panose="02020603050405020304" pitchFamily="18" charset="0"/>
              </a:rPr>
              <a:t>Economics Letters</a:t>
            </a:r>
            <a:r>
              <a:rPr lang="en-US" sz="2100" dirty="0">
                <a:latin typeface="Calibri" panose="020F0502020204030204" pitchFamily="34" charset="0"/>
                <a:ea typeface="Calibri" panose="020F0502020204030204" pitchFamily="34" charset="0"/>
                <a:cs typeface="Times New Roman" panose="02020603050405020304" pitchFamily="18" charset="0"/>
              </a:rPr>
              <a:t>, 21-32</a:t>
            </a:r>
            <a:r>
              <a:rPr lang="en-US" sz="2100" dirty="0" smtClean="0">
                <a:latin typeface="Calibri" panose="020F0502020204030204" pitchFamily="34" charset="0"/>
                <a:ea typeface="Calibri" panose="020F0502020204030204" pitchFamily="34" charset="0"/>
                <a:cs typeface="Times New Roman" panose="02020603050405020304" pitchFamily="18" charset="0"/>
              </a:rPr>
              <a:t>.</a:t>
            </a:r>
          </a:p>
          <a:p>
            <a:pPr marL="457200" marR="0" indent="-457200">
              <a:lnSpc>
                <a:spcPct val="100000"/>
              </a:lnSpc>
              <a:spcBef>
                <a:spcPts val="0"/>
              </a:spcBef>
              <a:spcAft>
                <a:spcPts val="800"/>
              </a:spcAft>
            </a:pPr>
            <a:r>
              <a:rPr lang="en-US" sz="2100" dirty="0" err="1">
                <a:latin typeface="Calibri" panose="020F0502020204030204" pitchFamily="34" charset="0"/>
                <a:ea typeface="Calibri" panose="020F0502020204030204" pitchFamily="34" charset="0"/>
                <a:cs typeface="Times New Roman" panose="02020603050405020304" pitchFamily="18" charset="0"/>
              </a:rPr>
              <a:t>Mccarthy</a:t>
            </a:r>
            <a:r>
              <a:rPr lang="en-US" sz="2100" dirty="0">
                <a:latin typeface="Calibri" panose="020F0502020204030204" pitchFamily="34" charset="0"/>
                <a:ea typeface="Calibri" panose="020F0502020204030204" pitchFamily="34" charset="0"/>
                <a:cs typeface="Times New Roman" panose="02020603050405020304" pitchFamily="18" charset="0"/>
              </a:rPr>
              <a:t>, B. (2003). The impact of the entrepreneur's personality on the strategy-formation and planning process </a:t>
            </a:r>
            <a:r>
              <a:rPr lang="en-US" sz="2100" dirty="0" smtClean="0">
                <a:latin typeface="Calibri" panose="020F0502020204030204" pitchFamily="34" charset="0"/>
                <a:ea typeface="Calibri" panose="020F0502020204030204" pitchFamily="34" charset="0"/>
                <a:cs typeface="Times New Roman" panose="02020603050405020304" pitchFamily="18" charset="0"/>
              </a:rPr>
              <a:t>	in </a:t>
            </a:r>
            <a:r>
              <a:rPr lang="en-US" sz="2100" dirty="0">
                <a:latin typeface="Calibri" panose="020F0502020204030204" pitchFamily="34" charset="0"/>
                <a:ea typeface="Calibri" panose="020F0502020204030204" pitchFamily="34" charset="0"/>
                <a:cs typeface="Times New Roman" panose="02020603050405020304" pitchFamily="18" charset="0"/>
              </a:rPr>
              <a:t>SMEs. </a:t>
            </a:r>
            <a:r>
              <a:rPr lang="en-US" sz="2100" i="1" dirty="0">
                <a:latin typeface="Calibri" panose="020F0502020204030204" pitchFamily="34" charset="0"/>
                <a:ea typeface="Calibri" panose="020F0502020204030204" pitchFamily="34" charset="0"/>
                <a:cs typeface="Times New Roman" panose="02020603050405020304" pitchFamily="18" charset="0"/>
              </a:rPr>
              <a:t>The Irish journal of management</a:t>
            </a:r>
            <a:r>
              <a:rPr lang="en-US" sz="2100" dirty="0">
                <a:latin typeface="Calibri" panose="020F0502020204030204" pitchFamily="34" charset="0"/>
                <a:ea typeface="Calibri" panose="020F0502020204030204" pitchFamily="34" charset="0"/>
                <a:cs typeface="Times New Roman" panose="02020603050405020304" pitchFamily="18" charset="0"/>
              </a:rPr>
              <a:t>, 154-172.</a:t>
            </a:r>
          </a:p>
          <a:p>
            <a:pPr marL="457200" indent="-457200">
              <a:lnSpc>
                <a:spcPct val="100000"/>
              </a:lnSpc>
              <a:spcBef>
                <a:spcPts val="0"/>
              </a:spcBef>
              <a:spcAft>
                <a:spcPts val="800"/>
              </a:spcAft>
            </a:pPr>
            <a:r>
              <a:rPr lang="en-US" sz="2100" dirty="0" err="1">
                <a:latin typeface="Calibri" panose="020F0502020204030204" pitchFamily="34" charset="0"/>
                <a:ea typeface="Calibri" panose="020F0502020204030204" pitchFamily="34" charset="0"/>
                <a:cs typeface="Times New Roman" panose="02020603050405020304" pitchFamily="18" charset="0"/>
              </a:rPr>
              <a:t>Miettinen</a:t>
            </a:r>
            <a:r>
              <a:rPr lang="en-US" sz="2100" dirty="0">
                <a:latin typeface="Calibri" panose="020F0502020204030204" pitchFamily="34" charset="0"/>
                <a:ea typeface="Calibri" panose="020F0502020204030204" pitchFamily="34" charset="0"/>
                <a:cs typeface="Times New Roman" panose="02020603050405020304" pitchFamily="18" charset="0"/>
              </a:rPr>
              <a:t>, M. R., &amp; </a:t>
            </a:r>
            <a:r>
              <a:rPr lang="en-US" sz="2100" dirty="0" err="1">
                <a:latin typeface="Calibri" panose="020F0502020204030204" pitchFamily="34" charset="0"/>
                <a:ea typeface="Calibri" panose="020F0502020204030204" pitchFamily="34" charset="0"/>
                <a:cs typeface="Times New Roman" panose="02020603050405020304" pitchFamily="18" charset="0"/>
              </a:rPr>
              <a:t>Littunen</a:t>
            </a:r>
            <a:r>
              <a:rPr lang="en-US" sz="2100" dirty="0">
                <a:latin typeface="Calibri" panose="020F0502020204030204" pitchFamily="34" charset="0"/>
                <a:ea typeface="Calibri" panose="020F0502020204030204" pitchFamily="34" charset="0"/>
                <a:cs typeface="Times New Roman" panose="02020603050405020304" pitchFamily="18" charset="0"/>
              </a:rPr>
              <a:t>, H. (2012). Factors contributing to the success of start-up firms using </a:t>
            </a:r>
            <a:r>
              <a:rPr lang="en-US" sz="2100" dirty="0" smtClean="0">
                <a:latin typeface="Calibri" panose="020F0502020204030204" pitchFamily="34" charset="0"/>
                <a:ea typeface="Calibri" panose="020F0502020204030204" pitchFamily="34" charset="0"/>
                <a:cs typeface="Times New Roman" panose="02020603050405020304" pitchFamily="18" charset="0"/>
              </a:rPr>
              <a:t>	two-point </a:t>
            </a:r>
            <a:r>
              <a:rPr lang="en-US" sz="2100" dirty="0">
                <a:latin typeface="Calibri" panose="020F0502020204030204" pitchFamily="34" charset="0"/>
                <a:ea typeface="Calibri" panose="020F0502020204030204" pitchFamily="34" charset="0"/>
                <a:cs typeface="Times New Roman" panose="02020603050405020304" pitchFamily="18" charset="0"/>
              </a:rPr>
              <a:t>or </a:t>
            </a:r>
            <a:r>
              <a:rPr lang="en-US" sz="2100" dirty="0" smtClean="0">
                <a:latin typeface="Calibri" panose="020F0502020204030204" pitchFamily="34" charset="0"/>
                <a:ea typeface="Calibri" panose="020F0502020204030204" pitchFamily="34" charset="0"/>
                <a:cs typeface="Times New Roman" panose="02020603050405020304" pitchFamily="18" charset="0"/>
              </a:rPr>
              <a:t>	multiple-point </a:t>
            </a:r>
            <a:r>
              <a:rPr lang="en-US" sz="2100" dirty="0">
                <a:latin typeface="Calibri" panose="020F0502020204030204" pitchFamily="34" charset="0"/>
                <a:ea typeface="Calibri" panose="020F0502020204030204" pitchFamily="34" charset="0"/>
                <a:cs typeface="Times New Roman" panose="02020603050405020304" pitchFamily="18" charset="0"/>
              </a:rPr>
              <a:t>scale models. </a:t>
            </a:r>
            <a:r>
              <a:rPr lang="en-US" sz="2100" i="1" dirty="0">
                <a:latin typeface="Calibri" panose="020F0502020204030204" pitchFamily="34" charset="0"/>
                <a:ea typeface="Calibri" panose="020F0502020204030204" pitchFamily="34" charset="0"/>
                <a:cs typeface="Times New Roman" panose="02020603050405020304" pitchFamily="18" charset="0"/>
              </a:rPr>
              <a:t>Competitive Research Article</a:t>
            </a:r>
            <a:r>
              <a:rPr lang="en-US" sz="2100" dirty="0">
                <a:latin typeface="Calibri" panose="020F0502020204030204" pitchFamily="34" charset="0"/>
                <a:ea typeface="Calibri" panose="020F0502020204030204" pitchFamily="34" charset="0"/>
                <a:cs typeface="Times New Roman" panose="02020603050405020304" pitchFamily="18" charset="0"/>
              </a:rPr>
              <a:t>, 449-481</a:t>
            </a:r>
            <a:r>
              <a:rPr lang="en-US" sz="21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0000"/>
              </a:lnSpc>
              <a:spcBef>
                <a:spcPts val="0"/>
              </a:spcBef>
              <a:spcAft>
                <a:spcPts val="800"/>
              </a:spcAft>
            </a:pPr>
            <a:r>
              <a:rPr lang="en-US" sz="2100" dirty="0" err="1">
                <a:latin typeface="Calibri" panose="020F0502020204030204" pitchFamily="34" charset="0"/>
                <a:ea typeface="Calibri" panose="020F0502020204030204" pitchFamily="34" charset="0"/>
                <a:cs typeface="Times New Roman" panose="02020603050405020304" pitchFamily="18" charset="0"/>
              </a:rPr>
              <a:t>Perri</a:t>
            </a:r>
            <a:r>
              <a:rPr lang="en-US" sz="2100" dirty="0">
                <a:latin typeface="Calibri" panose="020F0502020204030204" pitchFamily="34" charset="0"/>
                <a:ea typeface="Calibri" panose="020F0502020204030204" pitchFamily="34" charset="0"/>
                <a:cs typeface="Times New Roman" panose="02020603050405020304" pitchFamily="18" charset="0"/>
              </a:rPr>
              <a:t>, D. F., &amp; Chu, H. M. (2012). Entrepreneurs in China and Vietnam: Motivations and problems. 	</a:t>
            </a:r>
            <a:r>
              <a:rPr lang="en-US" sz="2100" i="1" dirty="0" smtClean="0">
                <a:latin typeface="Calibri" panose="020F0502020204030204" pitchFamily="34" charset="0"/>
                <a:ea typeface="Calibri" panose="020F0502020204030204" pitchFamily="34" charset="0"/>
                <a:cs typeface="Times New Roman" panose="02020603050405020304" pitchFamily="18" charset="0"/>
              </a:rPr>
              <a:t>International 	Journal </a:t>
            </a:r>
            <a:r>
              <a:rPr lang="en-US" sz="2100" i="1" dirty="0">
                <a:latin typeface="Calibri" panose="020F0502020204030204" pitchFamily="34" charset="0"/>
                <a:ea typeface="Calibri" panose="020F0502020204030204" pitchFamily="34" charset="0"/>
                <a:cs typeface="Times New Roman" panose="02020603050405020304" pitchFamily="18" charset="0"/>
              </a:rPr>
              <a:t>of Entrepreneurship</a:t>
            </a:r>
            <a:r>
              <a:rPr lang="en-US" sz="2100" dirty="0">
                <a:latin typeface="Calibri" panose="020F0502020204030204" pitchFamily="34" charset="0"/>
                <a:ea typeface="Calibri" panose="020F0502020204030204" pitchFamily="34" charset="0"/>
                <a:cs typeface="Times New Roman" panose="02020603050405020304" pitchFamily="18" charset="0"/>
              </a:rPr>
              <a:t>, 93-112.</a:t>
            </a:r>
          </a:p>
          <a:p>
            <a:pPr marL="457200" marR="0" indent="-457200">
              <a:lnSpc>
                <a:spcPct val="100000"/>
              </a:lnSpc>
              <a:spcBef>
                <a:spcPts val="0"/>
              </a:spcBef>
              <a:spcAft>
                <a:spcPts val="800"/>
              </a:spcAft>
            </a:pPr>
            <a:r>
              <a:rPr lang="en-US" sz="2100" dirty="0" err="1">
                <a:latin typeface="Calibri" panose="020F0502020204030204" pitchFamily="34" charset="0"/>
                <a:ea typeface="Calibri" panose="020F0502020204030204" pitchFamily="34" charset="0"/>
                <a:cs typeface="Times New Roman" panose="02020603050405020304" pitchFamily="18" charset="0"/>
              </a:rPr>
              <a:t>Sapienza</a:t>
            </a:r>
            <a:r>
              <a:rPr lang="en-US" sz="2100" dirty="0">
                <a:latin typeface="Calibri" panose="020F0502020204030204" pitchFamily="34" charset="0"/>
                <a:ea typeface="Calibri" panose="020F0502020204030204" pitchFamily="34" charset="0"/>
                <a:cs typeface="Times New Roman" panose="02020603050405020304" pitchFamily="18" charset="0"/>
              </a:rPr>
              <a:t>, H. J., &amp; Grimm, C. M. (1998). Founder characteristics, start-up process, and </a:t>
            </a:r>
            <a:r>
              <a:rPr lang="en-US" sz="2100" dirty="0" smtClean="0">
                <a:latin typeface="Calibri" panose="020F0502020204030204" pitchFamily="34" charset="0"/>
                <a:ea typeface="Calibri" panose="020F0502020204030204" pitchFamily="34" charset="0"/>
                <a:cs typeface="Times New Roman" panose="02020603050405020304" pitchFamily="18" charset="0"/>
              </a:rPr>
              <a:t>	strategy/structure </a:t>
            </a:r>
            <a:r>
              <a:rPr lang="en-US" sz="2100" dirty="0">
                <a:latin typeface="Calibri" panose="020F0502020204030204" pitchFamily="34" charset="0"/>
                <a:ea typeface="Calibri" panose="020F0502020204030204" pitchFamily="34" charset="0"/>
                <a:cs typeface="Times New Roman" panose="02020603050405020304" pitchFamily="18" charset="0"/>
              </a:rPr>
              <a:t>variables as predictors of </a:t>
            </a:r>
            <a:r>
              <a:rPr lang="en-US" sz="2100" dirty="0" err="1">
                <a:latin typeface="Calibri" panose="020F0502020204030204" pitchFamily="34" charset="0"/>
                <a:ea typeface="Calibri" panose="020F0502020204030204" pitchFamily="34" charset="0"/>
                <a:cs typeface="Times New Roman" panose="02020603050405020304" pitchFamily="18" charset="0"/>
              </a:rPr>
              <a:t>shortline</a:t>
            </a:r>
            <a:r>
              <a:rPr lang="en-US" sz="2100" dirty="0">
                <a:latin typeface="Calibri" panose="020F0502020204030204" pitchFamily="34" charset="0"/>
                <a:ea typeface="Calibri" panose="020F0502020204030204" pitchFamily="34" charset="0"/>
                <a:cs typeface="Times New Roman" panose="02020603050405020304" pitchFamily="18" charset="0"/>
              </a:rPr>
              <a:t> railroad performance. </a:t>
            </a:r>
            <a:r>
              <a:rPr lang="en-US" sz="2100" i="1" dirty="0">
                <a:latin typeface="Calibri" panose="020F0502020204030204" pitchFamily="34" charset="0"/>
                <a:ea typeface="Calibri" panose="020F0502020204030204" pitchFamily="34" charset="0"/>
                <a:cs typeface="Times New Roman" panose="02020603050405020304" pitchFamily="18" charset="0"/>
              </a:rPr>
              <a:t>Entrepreneurship </a:t>
            </a:r>
            <a:r>
              <a:rPr lang="en-US" sz="2100" i="1" dirty="0" smtClean="0">
                <a:latin typeface="Calibri" panose="020F0502020204030204" pitchFamily="34" charset="0"/>
                <a:ea typeface="Calibri" panose="020F0502020204030204" pitchFamily="34" charset="0"/>
                <a:cs typeface="Times New Roman" panose="02020603050405020304" pitchFamily="18" charset="0"/>
              </a:rPr>
              <a:t>	Theory </a:t>
            </a:r>
            <a:r>
              <a:rPr lang="en-US" sz="2100" i="1" dirty="0">
                <a:latin typeface="Calibri" panose="020F0502020204030204" pitchFamily="34" charset="0"/>
                <a:ea typeface="Calibri" panose="020F0502020204030204" pitchFamily="34" charset="0"/>
                <a:cs typeface="Times New Roman" panose="02020603050405020304" pitchFamily="18" charset="0"/>
              </a:rPr>
              <a:t>and </a:t>
            </a:r>
            <a:r>
              <a:rPr lang="en-US" sz="2100" i="1" dirty="0" err="1">
                <a:latin typeface="Calibri" panose="020F0502020204030204" pitchFamily="34" charset="0"/>
                <a:ea typeface="Calibri" panose="020F0502020204030204" pitchFamily="34" charset="0"/>
                <a:cs typeface="Times New Roman" panose="02020603050405020304" pitchFamily="18" charset="0"/>
              </a:rPr>
              <a:t>Practise</a:t>
            </a:r>
            <a:r>
              <a:rPr lang="en-US" sz="2100" dirty="0">
                <a:latin typeface="Calibri" panose="020F0502020204030204" pitchFamily="34" charset="0"/>
                <a:ea typeface="Calibri" panose="020F0502020204030204" pitchFamily="34" charset="0"/>
                <a:cs typeface="Times New Roman" panose="02020603050405020304" pitchFamily="18" charset="0"/>
              </a:rPr>
              <a:t>, 5-24.</a:t>
            </a:r>
          </a:p>
          <a:p>
            <a:pPr marL="457200" marR="0" indent="-457200">
              <a:lnSpc>
                <a:spcPct val="100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79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16" name="Text Placeholder 15"/>
          <p:cNvSpPr>
            <a:spLocks noGrp="1"/>
          </p:cNvSpPr>
          <p:nvPr>
            <p:ph type="body" idx="1"/>
          </p:nvPr>
        </p:nvSpPr>
        <p:spPr/>
        <p:txBody>
          <a:bodyPr/>
          <a:lstStyle/>
          <a:p>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685967"/>
            <a:ext cx="7276538" cy="5684795"/>
          </a:xfrm>
          <a:prstGeom prst="rect">
            <a:avLst/>
          </a:prstGeom>
        </p:spPr>
      </p:pic>
    </p:spTree>
    <p:extLst>
      <p:ext uri="{BB962C8B-B14F-4D97-AF65-F5344CB8AC3E}">
        <p14:creationId xmlns:p14="http://schemas.microsoft.com/office/powerpoint/2010/main" val="44440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of Study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212" y="1676401"/>
            <a:ext cx="7086600" cy="4275630"/>
          </a:xfrm>
        </p:spPr>
      </p:pic>
      <p:grpSp>
        <p:nvGrpSpPr>
          <p:cNvPr id="3" name="Group 2"/>
          <p:cNvGrpSpPr/>
          <p:nvPr/>
        </p:nvGrpSpPr>
        <p:grpSpPr>
          <a:xfrm>
            <a:off x="7458287" y="4267200"/>
            <a:ext cx="4439241" cy="2400657"/>
            <a:chOff x="8124672" y="1671762"/>
            <a:chExt cx="3760940" cy="2400657"/>
          </a:xfrm>
        </p:grpSpPr>
        <p:sp>
          <p:nvSpPr>
            <p:cNvPr id="5" name="TextBox 4"/>
            <p:cNvSpPr txBox="1"/>
            <p:nvPr/>
          </p:nvSpPr>
          <p:spPr>
            <a:xfrm>
              <a:off x="8609012" y="1671762"/>
              <a:ext cx="3276600" cy="2400657"/>
            </a:xfrm>
            <a:prstGeom prst="rect">
              <a:avLst/>
            </a:prstGeom>
            <a:noFill/>
          </p:spPr>
          <p:txBody>
            <a:bodyPr wrap="square" rtlCol="0">
              <a:spAutoFit/>
            </a:bodyPr>
            <a:lstStyle/>
            <a:p>
              <a:pPr>
                <a:lnSpc>
                  <a:spcPct val="150000"/>
                </a:lnSpc>
              </a:pPr>
              <a:r>
                <a:rPr lang="en-US" sz="2000" dirty="0" smtClean="0"/>
                <a:t>A need to study entrepreneurship in order to provide support mechanisms to reduce the number of bankruptcy cases.</a:t>
              </a:r>
              <a:endParaRPr lang="en-US" sz="2000" dirty="0"/>
            </a:p>
          </p:txBody>
        </p:sp>
        <p:sp>
          <p:nvSpPr>
            <p:cNvPr id="6" name="Right Arrow 5"/>
            <p:cNvSpPr/>
            <p:nvPr/>
          </p:nvSpPr>
          <p:spPr>
            <a:xfrm>
              <a:off x="8124672" y="1829406"/>
              <a:ext cx="457200" cy="300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180012" y="5959553"/>
            <a:ext cx="3960812" cy="307777"/>
          </a:xfrm>
          <a:prstGeom prst="rect">
            <a:avLst/>
          </a:prstGeom>
          <a:noFill/>
        </p:spPr>
        <p:txBody>
          <a:bodyPr wrap="square" rtlCol="0">
            <a:spAutoFit/>
          </a:bodyPr>
          <a:lstStyle/>
          <a:p>
            <a:r>
              <a:rPr lang="en-US" sz="1400" dirty="0"/>
              <a:t>(</a:t>
            </a:r>
            <a:r>
              <a:rPr lang="en-US" sz="1400" dirty="0" err="1"/>
              <a:t>Bankruptcyaction</a:t>
            </a:r>
            <a:r>
              <a:rPr lang="en-US" sz="1400" dirty="0"/>
              <a:t>, 2014</a:t>
            </a:r>
            <a:r>
              <a:rPr lang="en-US" sz="1400" dirty="0" smtClean="0"/>
              <a:t>)</a:t>
            </a:r>
            <a:endParaRPr lang="en-US" sz="1400" dirty="0"/>
          </a:p>
        </p:txBody>
      </p:sp>
      <p:sp>
        <p:nvSpPr>
          <p:cNvPr id="8" name="TextBox 7"/>
          <p:cNvSpPr txBox="1"/>
          <p:nvPr/>
        </p:nvSpPr>
        <p:spPr>
          <a:xfrm>
            <a:off x="7691676" y="1763673"/>
            <a:ext cx="4497149" cy="24006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t>The number of established firms stays the same.</a:t>
            </a:r>
          </a:p>
          <a:p>
            <a:pPr marL="342900" indent="-342900">
              <a:lnSpc>
                <a:spcPct val="150000"/>
              </a:lnSpc>
              <a:buFont typeface="Arial" panose="020B0604020202020204" pitchFamily="34" charset="0"/>
              <a:buChar char="•"/>
            </a:pPr>
            <a:r>
              <a:rPr lang="en-US" sz="2000" dirty="0" smtClean="0"/>
              <a:t>The number of bankruptcy cases increases more than 15% from 2011 to 2013.</a:t>
            </a:r>
            <a:endParaRPr lang="en-US" sz="2000" dirty="0"/>
          </a:p>
        </p:txBody>
      </p:sp>
    </p:spTree>
    <p:extLst>
      <p:ext uri="{BB962C8B-B14F-4D97-AF65-F5344CB8AC3E}">
        <p14:creationId xmlns:p14="http://schemas.microsoft.com/office/powerpoint/2010/main" val="44716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Purpose of Study</a:t>
            </a:r>
          </a:p>
          <a:p>
            <a:r>
              <a:rPr lang="en-US" dirty="0" smtClean="0"/>
              <a:t>Bilingual Abstract</a:t>
            </a:r>
          </a:p>
          <a:p>
            <a:r>
              <a:rPr lang="en-US" dirty="0" smtClean="0">
                <a:solidFill>
                  <a:schemeClr val="tx1">
                    <a:lumMod val="40000"/>
                    <a:lumOff val="60000"/>
                  </a:schemeClr>
                </a:solidFill>
              </a:rPr>
              <a:t>Research Question</a:t>
            </a:r>
          </a:p>
          <a:p>
            <a:r>
              <a:rPr lang="en-US" dirty="0" smtClean="0">
                <a:solidFill>
                  <a:schemeClr val="tx1">
                    <a:lumMod val="40000"/>
                    <a:lumOff val="60000"/>
                  </a:schemeClr>
                </a:solidFill>
              </a:rPr>
              <a:t>Finding from Literature Review</a:t>
            </a:r>
          </a:p>
          <a:p>
            <a:r>
              <a:rPr lang="en-US" dirty="0" smtClean="0">
                <a:solidFill>
                  <a:schemeClr val="tx1">
                    <a:lumMod val="40000"/>
                    <a:lumOff val="60000"/>
                  </a:schemeClr>
                </a:solidFill>
              </a:rPr>
              <a:t>Suggestion for Future Research</a:t>
            </a:r>
          </a:p>
          <a:p>
            <a:r>
              <a:rPr lang="en-US" dirty="0" smtClean="0">
                <a:solidFill>
                  <a:schemeClr val="tx1">
                    <a:lumMod val="40000"/>
                    <a:lumOff val="60000"/>
                  </a:schemeClr>
                </a:solidFill>
              </a:rPr>
              <a:t>Conclusion</a:t>
            </a:r>
          </a:p>
          <a:p>
            <a:endParaRPr lang="en-US" dirty="0" smtClean="0"/>
          </a:p>
          <a:p>
            <a:endParaRPr lang="en-US" dirty="0"/>
          </a:p>
        </p:txBody>
      </p:sp>
    </p:spTree>
    <p:extLst>
      <p:ext uri="{BB962C8B-B14F-4D97-AF65-F5344CB8AC3E}">
        <p14:creationId xmlns:p14="http://schemas.microsoft.com/office/powerpoint/2010/main" val="205503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cs typeface="Arial" panose="020B0604020202020204" pitchFamily="34" charset="0"/>
              </a:rPr>
              <a:t>Bilingual Abstract</a:t>
            </a:r>
            <a:endParaRPr lang="en-US" dirty="0">
              <a:cs typeface="Arial" panose="020B0604020202020204" pitchFamily="34" charset="0"/>
            </a:endParaRPr>
          </a:p>
        </p:txBody>
      </p:sp>
      <p:sp>
        <p:nvSpPr>
          <p:cNvPr id="14" name="Content Placeholder 13"/>
          <p:cNvSpPr>
            <a:spLocks noGrp="1"/>
          </p:cNvSpPr>
          <p:nvPr>
            <p:ph sz="half" idx="1"/>
          </p:nvPr>
        </p:nvSpPr>
        <p:spPr>
          <a:xfrm>
            <a:off x="1117309" y="1473200"/>
            <a:ext cx="4977104" cy="5308600"/>
          </a:xfrm>
        </p:spPr>
        <p:txBody>
          <a:bodyPr>
            <a:normAutofit fontScale="25000" lnSpcReduction="20000"/>
          </a:bodyPr>
          <a:lstStyle/>
          <a:p>
            <a:pPr marL="0" indent="0" algn="just">
              <a:buNone/>
            </a:pPr>
            <a:r>
              <a:rPr lang="en-US" sz="7200" b="1" dirty="0" smtClean="0">
                <a:latin typeface="Arial" panose="020B0604020202020204" pitchFamily="34" charset="0"/>
                <a:cs typeface="Arial" panose="020B0604020202020204" pitchFamily="34" charset="0"/>
              </a:rPr>
              <a:t>English</a:t>
            </a:r>
          </a:p>
          <a:p>
            <a:pPr marL="0" indent="0">
              <a:lnSpc>
                <a:spcPct val="170000"/>
              </a:lnSpc>
              <a:buNone/>
            </a:pPr>
            <a:r>
              <a:rPr lang="en-US" sz="6400" dirty="0">
                <a:latin typeface="Arial" panose="020B0604020202020204" pitchFamily="34" charset="0"/>
                <a:cs typeface="Arial" panose="020B0604020202020204" pitchFamily="34" charset="0"/>
              </a:rPr>
              <a:t>Because of the increasing number of bankruptcy </a:t>
            </a:r>
            <a:r>
              <a:rPr lang="en-US" sz="6400" dirty="0" smtClean="0">
                <a:latin typeface="Arial" panose="020B0604020202020204" pitchFamily="34" charset="0"/>
                <a:cs typeface="Arial" panose="020B0604020202020204" pitchFamily="34" charset="0"/>
              </a:rPr>
              <a:t>filings in Vietnam, </a:t>
            </a:r>
            <a:r>
              <a:rPr lang="en-US" sz="6400" dirty="0">
                <a:latin typeface="Arial" panose="020B0604020202020204" pitchFamily="34" charset="0"/>
                <a:cs typeface="Arial" panose="020B0604020202020204" pitchFamily="34" charset="0"/>
              </a:rPr>
              <a:t>this presentation will examine how  entrepreneurs’ </a:t>
            </a:r>
            <a:r>
              <a:rPr lang="en-US" sz="6400" dirty="0" smtClean="0">
                <a:latin typeface="Arial" panose="020B0604020202020204" pitchFamily="34" charset="0"/>
                <a:cs typeface="Arial" panose="020B0604020202020204" pitchFamily="34" charset="0"/>
              </a:rPr>
              <a:t>individual characteristics </a:t>
            </a:r>
            <a:r>
              <a:rPr lang="en-US" sz="6400" dirty="0">
                <a:latin typeface="Arial" panose="020B0604020202020204" pitchFamily="34" charset="0"/>
                <a:cs typeface="Arial" panose="020B0604020202020204" pitchFamily="34" charset="0"/>
              </a:rPr>
              <a:t>and </a:t>
            </a:r>
            <a:r>
              <a:rPr lang="en-US" sz="6400" dirty="0" smtClean="0">
                <a:latin typeface="Arial" panose="020B0604020202020204" pitchFamily="34" charset="0"/>
                <a:cs typeface="Arial" panose="020B0604020202020204" pitchFamily="34" charset="0"/>
              </a:rPr>
              <a:t>environmental </a:t>
            </a:r>
            <a:r>
              <a:rPr lang="en-US" sz="6400" dirty="0">
                <a:latin typeface="Arial" panose="020B0604020202020204" pitchFamily="34" charset="0"/>
                <a:cs typeface="Arial" panose="020B0604020202020204" pitchFamily="34" charset="0"/>
              </a:rPr>
              <a:t>factors influence their firm’s </a:t>
            </a:r>
            <a:r>
              <a:rPr lang="en-US" sz="6400" dirty="0" smtClean="0">
                <a:latin typeface="Arial" panose="020B0604020202020204" pitchFamily="34" charset="0"/>
                <a:cs typeface="Arial" panose="020B0604020202020204" pitchFamily="34" charset="0"/>
              </a:rPr>
              <a:t>success </a:t>
            </a:r>
            <a:r>
              <a:rPr lang="en-US" sz="6400" dirty="0">
                <a:latin typeface="Arial" panose="020B0604020202020204" pitchFamily="34" charset="0"/>
                <a:cs typeface="Arial" panose="020B0604020202020204" pitchFamily="34" charset="0"/>
              </a:rPr>
              <a:t>in order to make recommendations and build support mechanisms for young entrepreneurs in East Asian countries, particularly Vietnam. In this presentation, the most important factors are identified and categorized into two main groups, which are </a:t>
            </a:r>
            <a:r>
              <a:rPr lang="en-US" sz="6400" dirty="0" smtClean="0">
                <a:latin typeface="Arial" panose="020B0604020202020204" pitchFamily="34" charset="0"/>
                <a:cs typeface="Arial" panose="020B0604020202020204" pitchFamily="34" charset="0"/>
              </a:rPr>
              <a:t>environmental factors</a:t>
            </a:r>
            <a:r>
              <a:rPr lang="en-US" sz="6400" dirty="0">
                <a:latin typeface="Arial" panose="020B0604020202020204" pitchFamily="34" charset="0"/>
                <a:cs typeface="Arial" panose="020B0604020202020204" pitchFamily="34" charset="0"/>
              </a:rPr>
              <a:t>, such as age, education or experience of the owners, and </a:t>
            </a:r>
            <a:r>
              <a:rPr lang="en-US" sz="6400" dirty="0" smtClean="0">
                <a:latin typeface="Arial" panose="020B0604020202020204" pitchFamily="34" charset="0"/>
                <a:cs typeface="Arial" panose="020B0604020202020204" pitchFamily="34" charset="0"/>
              </a:rPr>
              <a:t>individual </a:t>
            </a:r>
            <a:r>
              <a:rPr lang="en-US" sz="6400" dirty="0">
                <a:latin typeface="Arial" panose="020B0604020202020204" pitchFamily="34" charset="0"/>
                <a:cs typeface="Arial" panose="020B0604020202020204" pitchFamily="34" charset="0"/>
              </a:rPr>
              <a:t>characteristics like motivation and leadership style.</a:t>
            </a:r>
          </a:p>
        </p:txBody>
      </p:sp>
      <p:sp>
        <p:nvSpPr>
          <p:cNvPr id="2" name="Content Placeholder 1"/>
          <p:cNvSpPr>
            <a:spLocks noGrp="1"/>
          </p:cNvSpPr>
          <p:nvPr>
            <p:ph sz="half" idx="2"/>
          </p:nvPr>
        </p:nvSpPr>
        <p:spPr>
          <a:xfrm>
            <a:off x="6297559" y="1473200"/>
            <a:ext cx="4977104" cy="5308600"/>
          </a:xfrm>
        </p:spPr>
        <p:txBody>
          <a:bodyPr>
            <a:normAutofit fontScale="25000" lnSpcReduction="20000"/>
          </a:bodyPr>
          <a:lstStyle/>
          <a:p>
            <a:pPr marL="0" indent="0">
              <a:buNone/>
            </a:pPr>
            <a:r>
              <a:rPr lang="en-US" sz="7200" b="1" dirty="0" smtClean="0">
                <a:latin typeface="Arial" panose="020B0604020202020204" pitchFamily="34" charset="0"/>
                <a:cs typeface="Arial" panose="020B0604020202020204" pitchFamily="34" charset="0"/>
              </a:rPr>
              <a:t>Vietnamese</a:t>
            </a:r>
            <a:endParaRPr lang="en-US" sz="5500" b="1" dirty="0" smtClean="0">
              <a:latin typeface="Arial" panose="020B0604020202020204" pitchFamily="34" charset="0"/>
              <a:cs typeface="Arial" panose="020B0604020202020204" pitchFamily="34" charset="0"/>
            </a:endParaRPr>
          </a:p>
          <a:p>
            <a:pPr marL="0" indent="0" algn="just">
              <a:lnSpc>
                <a:spcPct val="170000"/>
              </a:lnSpc>
              <a:buNone/>
            </a:pPr>
            <a:r>
              <a:rPr lang="vi-VN" sz="6400" dirty="0" smtClean="0">
                <a:latin typeface="Arial" panose="020B0604020202020204" pitchFamily="34" charset="0"/>
                <a:cs typeface="Arial" panose="020B0604020202020204" pitchFamily="34" charset="0"/>
              </a:rPr>
              <a:t>Sự </a:t>
            </a:r>
            <a:r>
              <a:rPr lang="vi-VN" sz="6400" dirty="0">
                <a:latin typeface="Arial" panose="020B0604020202020204" pitchFamily="34" charset="0"/>
                <a:cs typeface="Arial" panose="020B0604020202020204" pitchFamily="34" charset="0"/>
              </a:rPr>
              <a:t>gia tăng đột biến của số lượng các công ty phá sản </a:t>
            </a:r>
            <a:r>
              <a:rPr lang="en-US" sz="6400" dirty="0" smtClean="0">
                <a:latin typeface="Arial" panose="020B0604020202020204" pitchFamily="34" charset="0"/>
                <a:cs typeface="Arial" panose="020B0604020202020204" pitchFamily="34" charset="0"/>
              </a:rPr>
              <a:t>ở Việt Nam </a:t>
            </a:r>
            <a:r>
              <a:rPr lang="vi-VN" sz="6400" dirty="0" smtClean="0">
                <a:latin typeface="Arial" panose="020B0604020202020204" pitchFamily="34" charset="0"/>
                <a:cs typeface="Arial" panose="020B0604020202020204" pitchFamily="34" charset="0"/>
              </a:rPr>
              <a:t>trong </a:t>
            </a:r>
            <a:r>
              <a:rPr lang="vi-VN" sz="6400" dirty="0">
                <a:latin typeface="Arial" panose="020B0604020202020204" pitchFamily="34" charset="0"/>
                <a:cs typeface="Arial" panose="020B0604020202020204" pitchFamily="34" charset="0"/>
              </a:rPr>
              <a:t>thời gian qua dẫn tới việc nghiên cứu các yếu tố tác động tác động đến sự thành công của doanh nghiệp. Qua đó, chúng ta có thể xây dựng các chương trình đào tạo và hỗ trợ các doanh nghiệp trẻ ở các nước Đông Nam Á, đặc biệt là Việt Nam. Các yếu tố của chủ doanh nghiệp tác động đến thành công được chia làm hai nhóm, các yếu tố ngoại cảnh như tuổi, giáo dục hay kinh nghiệm của chủ doanh nghiệp cũng như các yếu tố bên trong như động cơ thành lập doanh nghiệp hay phong cách lãnh đạo.</a:t>
            </a:r>
            <a:endParaRPr lang="en-US" sz="6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cs typeface="Arial" panose="020B0604020202020204" pitchFamily="34" charset="0"/>
              </a:rPr>
              <a:t>Bilingual Abstract</a:t>
            </a:r>
            <a:endParaRPr lang="en-US" dirty="0">
              <a:cs typeface="Arial" panose="020B0604020202020204" pitchFamily="34" charset="0"/>
            </a:endParaRPr>
          </a:p>
        </p:txBody>
      </p:sp>
      <p:sp>
        <p:nvSpPr>
          <p:cNvPr id="14" name="Content Placeholder 13"/>
          <p:cNvSpPr>
            <a:spLocks noGrp="1"/>
          </p:cNvSpPr>
          <p:nvPr>
            <p:ph sz="half" idx="1"/>
          </p:nvPr>
        </p:nvSpPr>
        <p:spPr>
          <a:xfrm>
            <a:off x="1117309" y="1473200"/>
            <a:ext cx="4977104" cy="5308600"/>
          </a:xfrm>
        </p:spPr>
        <p:txBody>
          <a:bodyPr>
            <a:normAutofit fontScale="25000" lnSpcReduction="20000"/>
          </a:bodyPr>
          <a:lstStyle/>
          <a:p>
            <a:pPr marL="0" indent="0" algn="just">
              <a:buNone/>
            </a:pPr>
            <a:r>
              <a:rPr lang="en-US" sz="7200" b="1" dirty="0" smtClean="0">
                <a:latin typeface="Arial" panose="020B0604020202020204" pitchFamily="34" charset="0"/>
                <a:cs typeface="Arial" panose="020B0604020202020204" pitchFamily="34" charset="0"/>
              </a:rPr>
              <a:t>English</a:t>
            </a:r>
          </a:p>
          <a:p>
            <a:pPr marL="0" indent="0">
              <a:lnSpc>
                <a:spcPct val="170000"/>
              </a:lnSpc>
              <a:buNone/>
            </a:pPr>
            <a:r>
              <a:rPr lang="en-US" sz="6400" dirty="0">
                <a:latin typeface="Arial" panose="020B0604020202020204" pitchFamily="34" charset="0"/>
                <a:cs typeface="Arial" panose="020B0604020202020204" pitchFamily="34" charset="0"/>
              </a:rPr>
              <a:t>Because of the increasing number of bankruptcy </a:t>
            </a:r>
            <a:r>
              <a:rPr lang="en-US" sz="6400" dirty="0" smtClean="0">
                <a:latin typeface="Arial" panose="020B0604020202020204" pitchFamily="34" charset="0"/>
                <a:cs typeface="Arial" panose="020B0604020202020204" pitchFamily="34" charset="0"/>
              </a:rPr>
              <a:t>filings in Vietnam, </a:t>
            </a:r>
            <a:r>
              <a:rPr lang="en-US" sz="6400" dirty="0">
                <a:latin typeface="Arial" panose="020B0604020202020204" pitchFamily="34" charset="0"/>
                <a:cs typeface="Arial" panose="020B0604020202020204" pitchFamily="34" charset="0"/>
              </a:rPr>
              <a:t>this presentation will examine how  entrepreneurs’ </a:t>
            </a:r>
            <a:r>
              <a:rPr lang="en-US" sz="6400" dirty="0" smtClean="0">
                <a:latin typeface="Arial" panose="020B0604020202020204" pitchFamily="34" charset="0"/>
                <a:cs typeface="Arial" panose="020B0604020202020204" pitchFamily="34" charset="0"/>
              </a:rPr>
              <a:t>individual characteristics </a:t>
            </a:r>
            <a:r>
              <a:rPr lang="en-US" sz="6400" dirty="0">
                <a:latin typeface="Arial" panose="020B0604020202020204" pitchFamily="34" charset="0"/>
                <a:cs typeface="Arial" panose="020B0604020202020204" pitchFamily="34" charset="0"/>
              </a:rPr>
              <a:t>and </a:t>
            </a:r>
            <a:r>
              <a:rPr lang="en-US" sz="6400" dirty="0" smtClean="0">
                <a:latin typeface="Arial" panose="020B0604020202020204" pitchFamily="34" charset="0"/>
                <a:cs typeface="Arial" panose="020B0604020202020204" pitchFamily="34" charset="0"/>
              </a:rPr>
              <a:t>environmental </a:t>
            </a:r>
            <a:r>
              <a:rPr lang="en-US" sz="6400" dirty="0">
                <a:latin typeface="Arial" panose="020B0604020202020204" pitchFamily="34" charset="0"/>
                <a:cs typeface="Arial" panose="020B0604020202020204" pitchFamily="34" charset="0"/>
              </a:rPr>
              <a:t>factors influence their firm’s </a:t>
            </a:r>
            <a:r>
              <a:rPr lang="en-US" sz="6400" dirty="0" smtClean="0">
                <a:latin typeface="Arial" panose="020B0604020202020204" pitchFamily="34" charset="0"/>
                <a:cs typeface="Arial" panose="020B0604020202020204" pitchFamily="34" charset="0"/>
              </a:rPr>
              <a:t>success </a:t>
            </a:r>
            <a:r>
              <a:rPr lang="en-US" sz="6400" dirty="0">
                <a:latin typeface="Arial" panose="020B0604020202020204" pitchFamily="34" charset="0"/>
                <a:cs typeface="Arial" panose="020B0604020202020204" pitchFamily="34" charset="0"/>
              </a:rPr>
              <a:t>in order to make recommendations and build support mechanisms for young entrepreneurs in East Asian countries, particularly Vietnam. In this presentation, the most important factors are identified and categorized into two main groups, which are </a:t>
            </a:r>
            <a:r>
              <a:rPr lang="en-US" sz="6400" dirty="0" smtClean="0">
                <a:latin typeface="Arial" panose="020B0604020202020204" pitchFamily="34" charset="0"/>
                <a:cs typeface="Arial" panose="020B0604020202020204" pitchFamily="34" charset="0"/>
              </a:rPr>
              <a:t>environmental factors</a:t>
            </a:r>
            <a:r>
              <a:rPr lang="en-US" sz="6400" dirty="0">
                <a:latin typeface="Arial" panose="020B0604020202020204" pitchFamily="34" charset="0"/>
                <a:cs typeface="Arial" panose="020B0604020202020204" pitchFamily="34" charset="0"/>
              </a:rPr>
              <a:t>, such as age, education or experience of the owners, and </a:t>
            </a:r>
            <a:r>
              <a:rPr lang="en-US" sz="6400" dirty="0" smtClean="0">
                <a:latin typeface="Arial" panose="020B0604020202020204" pitchFamily="34" charset="0"/>
                <a:cs typeface="Arial" panose="020B0604020202020204" pitchFamily="34" charset="0"/>
              </a:rPr>
              <a:t>individual </a:t>
            </a:r>
            <a:r>
              <a:rPr lang="en-US" sz="6400" dirty="0">
                <a:latin typeface="Arial" panose="020B0604020202020204" pitchFamily="34" charset="0"/>
                <a:cs typeface="Arial" panose="020B0604020202020204" pitchFamily="34" charset="0"/>
              </a:rPr>
              <a:t>characteristics like motivation and leadership style.</a:t>
            </a:r>
          </a:p>
        </p:txBody>
      </p:sp>
      <p:sp>
        <p:nvSpPr>
          <p:cNvPr id="2" name="Content Placeholder 1"/>
          <p:cNvSpPr>
            <a:spLocks noGrp="1"/>
          </p:cNvSpPr>
          <p:nvPr>
            <p:ph sz="half" idx="2"/>
          </p:nvPr>
        </p:nvSpPr>
        <p:spPr>
          <a:xfrm>
            <a:off x="6297559" y="1473200"/>
            <a:ext cx="4977104" cy="5308600"/>
          </a:xfrm>
        </p:spPr>
        <p:txBody>
          <a:bodyPr>
            <a:normAutofit fontScale="25000" lnSpcReduction="20000"/>
          </a:bodyPr>
          <a:lstStyle/>
          <a:p>
            <a:pPr marL="0" indent="0">
              <a:buNone/>
            </a:pPr>
            <a:r>
              <a:rPr lang="en-US" sz="7200" b="1" dirty="0" smtClean="0">
                <a:latin typeface="Arial" panose="020B0604020202020204" pitchFamily="34" charset="0"/>
                <a:cs typeface="Arial" panose="020B0604020202020204" pitchFamily="34" charset="0"/>
              </a:rPr>
              <a:t>German</a:t>
            </a:r>
            <a:endParaRPr lang="en-US" sz="5500" b="1" dirty="0" smtClean="0">
              <a:latin typeface="Arial" panose="020B0604020202020204" pitchFamily="34" charset="0"/>
              <a:cs typeface="Arial" panose="020B0604020202020204" pitchFamily="34" charset="0"/>
            </a:endParaRPr>
          </a:p>
          <a:p>
            <a:pPr marL="0" indent="0" algn="just">
              <a:lnSpc>
                <a:spcPct val="170000"/>
              </a:lnSpc>
              <a:buNone/>
            </a:pPr>
            <a:r>
              <a:rPr lang="de-DE" sz="6400" dirty="0">
                <a:latin typeface="Arial" panose="020B0604020202020204" pitchFamily="34" charset="0"/>
                <a:cs typeface="Arial" panose="020B0604020202020204" pitchFamily="34" charset="0"/>
              </a:rPr>
              <a:t>Aufgrund der zunehmenden Anzahl der </a:t>
            </a:r>
            <a:r>
              <a:rPr lang="de-DE" sz="6400" dirty="0" smtClean="0">
                <a:latin typeface="Arial" panose="020B0604020202020204" pitchFamily="34" charset="0"/>
                <a:cs typeface="Arial" panose="020B0604020202020204" pitchFamily="34" charset="0"/>
              </a:rPr>
              <a:t>Bankrotter in Vietnam, </a:t>
            </a:r>
            <a:r>
              <a:rPr lang="de-DE" sz="6400" dirty="0">
                <a:latin typeface="Arial" panose="020B0604020202020204" pitchFamily="34" charset="0"/>
                <a:cs typeface="Arial" panose="020B0604020202020204" pitchFamily="34" charset="0"/>
              </a:rPr>
              <a:t>wird diese Präsentation den Einfluss der Unternehmers inneren Eigenschaften und äußeren Faktoren zu den Erfolg ihres Unternehmens zu untersuchen, um die Empfehlungen und Unterstützungsmechanismen für junge Unternehmer in ostasiatischen Ländern, insbesondere in Vietnam, zu geben. In dieser Präsentation, werden die wichtigsten Faktoren identifizieren und in zwei Hauptgruppen sortieren, welche die äußere Faktoren, wie die Alter, Ausbildung oder Erfahrung der Besitzer, und inneren Eigenschaften wie Motivation oder die  Führung von der Unternehmen.</a:t>
            </a:r>
            <a:endParaRPr lang="en-US" sz="6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4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Purpose of Study</a:t>
            </a:r>
          </a:p>
          <a:p>
            <a:r>
              <a:rPr lang="en-US" dirty="0" smtClean="0">
                <a:solidFill>
                  <a:schemeClr val="tx1">
                    <a:lumMod val="40000"/>
                    <a:lumOff val="60000"/>
                  </a:schemeClr>
                </a:solidFill>
              </a:rPr>
              <a:t>Bilingual Abstract</a:t>
            </a:r>
          </a:p>
          <a:p>
            <a:r>
              <a:rPr lang="en-US" dirty="0" smtClean="0"/>
              <a:t>Research Question</a:t>
            </a:r>
          </a:p>
          <a:p>
            <a:r>
              <a:rPr lang="en-US" dirty="0" smtClean="0">
                <a:solidFill>
                  <a:schemeClr val="tx1">
                    <a:lumMod val="40000"/>
                    <a:lumOff val="60000"/>
                  </a:schemeClr>
                </a:solidFill>
              </a:rPr>
              <a:t>Finding from Literature Review</a:t>
            </a:r>
          </a:p>
          <a:p>
            <a:r>
              <a:rPr lang="en-US" dirty="0" smtClean="0">
                <a:solidFill>
                  <a:schemeClr val="tx1">
                    <a:lumMod val="40000"/>
                    <a:lumOff val="60000"/>
                  </a:schemeClr>
                </a:solidFill>
              </a:rPr>
              <a:t>Suggestion for Future Research</a:t>
            </a:r>
          </a:p>
          <a:p>
            <a:r>
              <a:rPr lang="en-US" dirty="0" smtClean="0">
                <a:solidFill>
                  <a:schemeClr val="tx1">
                    <a:lumMod val="40000"/>
                    <a:lumOff val="60000"/>
                  </a:schemeClr>
                </a:solidFill>
              </a:rPr>
              <a:t>Conclusion</a:t>
            </a:r>
          </a:p>
          <a:p>
            <a:endParaRPr lang="en-US" dirty="0" smtClean="0"/>
          </a:p>
          <a:p>
            <a:endParaRPr lang="en-US" dirty="0"/>
          </a:p>
        </p:txBody>
      </p:sp>
    </p:spTree>
    <p:extLst>
      <p:ext uri="{BB962C8B-B14F-4D97-AF65-F5344CB8AC3E}">
        <p14:creationId xmlns:p14="http://schemas.microsoft.com/office/powerpoint/2010/main" val="24216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pPr marL="0" indent="0" algn="just">
              <a:lnSpc>
                <a:spcPct val="200000"/>
              </a:lnSpc>
              <a:buNone/>
            </a:pPr>
            <a:r>
              <a:rPr lang="en-US" dirty="0" smtClean="0"/>
              <a:t>Which characteristic factors </a:t>
            </a:r>
            <a:r>
              <a:rPr lang="en-US" dirty="0"/>
              <a:t>influence the success of young entrepreneurs </a:t>
            </a:r>
            <a:r>
              <a:rPr lang="en-US" dirty="0" smtClean="0"/>
              <a:t>and </a:t>
            </a:r>
            <a:r>
              <a:rPr lang="en-US" dirty="0"/>
              <a:t>how might we apply the existing research to build appropriate support mechanisms for young entrepreneurs in Vietnam? </a:t>
            </a:r>
          </a:p>
          <a:p>
            <a:endParaRPr lang="en-US" dirty="0"/>
          </a:p>
        </p:txBody>
      </p:sp>
    </p:spTree>
    <p:extLst>
      <p:ext uri="{BB962C8B-B14F-4D97-AF65-F5344CB8AC3E}">
        <p14:creationId xmlns:p14="http://schemas.microsoft.com/office/powerpoint/2010/main" val="38392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lstStyle/>
          <a:p>
            <a:r>
              <a:rPr lang="en-US" dirty="0" smtClean="0">
                <a:solidFill>
                  <a:schemeClr val="tx1">
                    <a:lumMod val="40000"/>
                    <a:lumOff val="60000"/>
                  </a:schemeClr>
                </a:solidFill>
              </a:rPr>
              <a:t>Purpose of Study</a:t>
            </a:r>
          </a:p>
          <a:p>
            <a:r>
              <a:rPr lang="en-US" dirty="0" smtClean="0">
                <a:solidFill>
                  <a:schemeClr val="tx1">
                    <a:lumMod val="40000"/>
                    <a:lumOff val="60000"/>
                  </a:schemeClr>
                </a:solidFill>
              </a:rPr>
              <a:t>Bilingual Abstract</a:t>
            </a:r>
          </a:p>
          <a:p>
            <a:r>
              <a:rPr lang="en-US" dirty="0" smtClean="0">
                <a:solidFill>
                  <a:schemeClr val="tx1">
                    <a:lumMod val="40000"/>
                    <a:lumOff val="60000"/>
                  </a:schemeClr>
                </a:solidFill>
              </a:rPr>
              <a:t>Research Question</a:t>
            </a:r>
          </a:p>
          <a:p>
            <a:r>
              <a:rPr lang="en-US" dirty="0" smtClean="0"/>
              <a:t>Finding from Literature Review</a:t>
            </a:r>
          </a:p>
          <a:p>
            <a:r>
              <a:rPr lang="en-US" dirty="0" smtClean="0">
                <a:solidFill>
                  <a:schemeClr val="tx1">
                    <a:lumMod val="40000"/>
                    <a:lumOff val="60000"/>
                  </a:schemeClr>
                </a:solidFill>
              </a:rPr>
              <a:t>Suggestion for Future Research</a:t>
            </a:r>
          </a:p>
          <a:p>
            <a:r>
              <a:rPr lang="en-US" dirty="0" smtClean="0">
                <a:solidFill>
                  <a:schemeClr val="tx1">
                    <a:lumMod val="40000"/>
                    <a:lumOff val="60000"/>
                  </a:schemeClr>
                </a:solidFill>
              </a:rPr>
              <a:t>Conclusion</a:t>
            </a:r>
          </a:p>
          <a:p>
            <a:endParaRPr lang="en-US" dirty="0" smtClean="0"/>
          </a:p>
          <a:p>
            <a:endParaRPr lang="en-US" dirty="0"/>
          </a:p>
        </p:txBody>
      </p:sp>
    </p:spTree>
    <p:extLst>
      <p:ext uri="{BB962C8B-B14F-4D97-AF65-F5344CB8AC3E}">
        <p14:creationId xmlns:p14="http://schemas.microsoft.com/office/powerpoint/2010/main" val="395038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1238</Words>
  <Application>Microsoft Office PowerPoint</Application>
  <PresentationFormat>Custom</PresentationFormat>
  <Paragraphs>179</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Times New Roman</vt:lpstr>
      <vt:lpstr>Books 16x9</vt:lpstr>
      <vt:lpstr>THE INFLUENCE OF INDIVIDUAL CHARACTERISTICS AND ENVIRONMENTAL FACTORS ON THE SUCCESS OF YOUNG ENTREPRENEURS </vt:lpstr>
      <vt:lpstr>Index</vt:lpstr>
      <vt:lpstr>Purpose of Study</vt:lpstr>
      <vt:lpstr>Index</vt:lpstr>
      <vt:lpstr>Bilingual Abstract</vt:lpstr>
      <vt:lpstr>Bilingual Abstract</vt:lpstr>
      <vt:lpstr>Index</vt:lpstr>
      <vt:lpstr>Research Question</vt:lpstr>
      <vt:lpstr>Index</vt:lpstr>
      <vt:lpstr>Findings from Literature Review</vt:lpstr>
      <vt:lpstr>Environmental factors: Age of owners</vt:lpstr>
      <vt:lpstr>PowerPoint Presentation</vt:lpstr>
      <vt:lpstr>Environmental Factors:  Education and Experience</vt:lpstr>
      <vt:lpstr>Individual Characteristics:  Push versus Pull Motivations</vt:lpstr>
      <vt:lpstr>Type of leadership Charismatic and Pragmatic Entrepreneurs </vt:lpstr>
      <vt:lpstr>Index</vt:lpstr>
      <vt:lpstr>Suggestions for Future Research</vt:lpstr>
      <vt:lpstr>Index</vt:lpstr>
      <vt:lpstr>Conclusion</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2015-04-22T06:23:38Z</dcterms:created>
  <dcterms:modified xsi:type="dcterms:W3CDTF">2015-04-29T15:19:23Z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